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347" r:id="rId31"/>
    <p:sldId id="346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348" r:id="rId40"/>
    <p:sldId id="296" r:id="rId41"/>
    <p:sldId id="297" r:id="rId42"/>
    <p:sldId id="354" r:id="rId43"/>
    <p:sldId id="353" r:id="rId44"/>
    <p:sldId id="352" r:id="rId45"/>
    <p:sldId id="351" r:id="rId46"/>
    <p:sldId id="350" r:id="rId47"/>
    <p:sldId id="349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55" r:id="rId96"/>
    <p:sldId id="356" r:id="rId97"/>
    <p:sldId id="357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slide" Target="slides/slide41.xml" /><Relationship Id="rId47" Type="http://schemas.openxmlformats.org/officeDocument/2006/relationships/slide" Target="slides/slide46.xml" /><Relationship Id="rId50" Type="http://schemas.openxmlformats.org/officeDocument/2006/relationships/slide" Target="slides/slide49.xml" /><Relationship Id="rId55" Type="http://schemas.openxmlformats.org/officeDocument/2006/relationships/slide" Target="slides/slide54.xml" /><Relationship Id="rId63" Type="http://schemas.openxmlformats.org/officeDocument/2006/relationships/slide" Target="slides/slide62.xml" /><Relationship Id="rId68" Type="http://schemas.openxmlformats.org/officeDocument/2006/relationships/slide" Target="slides/slide67.xml" /><Relationship Id="rId76" Type="http://schemas.openxmlformats.org/officeDocument/2006/relationships/slide" Target="slides/slide75.xml" /><Relationship Id="rId84" Type="http://schemas.openxmlformats.org/officeDocument/2006/relationships/slide" Target="slides/slide83.xml" /><Relationship Id="rId89" Type="http://schemas.openxmlformats.org/officeDocument/2006/relationships/slide" Target="slides/slide88.xml" /><Relationship Id="rId97" Type="http://schemas.openxmlformats.org/officeDocument/2006/relationships/slide" Target="slides/slide96.xml" /><Relationship Id="rId7" Type="http://schemas.openxmlformats.org/officeDocument/2006/relationships/slide" Target="slides/slide6.xml" /><Relationship Id="rId71" Type="http://schemas.openxmlformats.org/officeDocument/2006/relationships/slide" Target="slides/slide70.xml" /><Relationship Id="rId92" Type="http://schemas.openxmlformats.org/officeDocument/2006/relationships/slide" Target="slides/slide91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9" Type="http://schemas.openxmlformats.org/officeDocument/2006/relationships/slide" Target="slides/slide28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slide" Target="slides/slide44.xml" /><Relationship Id="rId53" Type="http://schemas.openxmlformats.org/officeDocument/2006/relationships/slide" Target="slides/slide52.xml" /><Relationship Id="rId58" Type="http://schemas.openxmlformats.org/officeDocument/2006/relationships/slide" Target="slides/slide57.xml" /><Relationship Id="rId66" Type="http://schemas.openxmlformats.org/officeDocument/2006/relationships/slide" Target="slides/slide65.xml" /><Relationship Id="rId74" Type="http://schemas.openxmlformats.org/officeDocument/2006/relationships/slide" Target="slides/slide73.xml" /><Relationship Id="rId79" Type="http://schemas.openxmlformats.org/officeDocument/2006/relationships/slide" Target="slides/slide78.xml" /><Relationship Id="rId87" Type="http://schemas.openxmlformats.org/officeDocument/2006/relationships/slide" Target="slides/slide86.xml" /><Relationship Id="rId102" Type="http://schemas.openxmlformats.org/officeDocument/2006/relationships/tableStyles" Target="tableStyles.xml" /><Relationship Id="rId5" Type="http://schemas.openxmlformats.org/officeDocument/2006/relationships/slide" Target="slides/slide4.xml" /><Relationship Id="rId61" Type="http://schemas.openxmlformats.org/officeDocument/2006/relationships/slide" Target="slides/slide60.xml" /><Relationship Id="rId82" Type="http://schemas.openxmlformats.org/officeDocument/2006/relationships/slide" Target="slides/slide81.xml" /><Relationship Id="rId90" Type="http://schemas.openxmlformats.org/officeDocument/2006/relationships/slide" Target="slides/slide89.xml" /><Relationship Id="rId95" Type="http://schemas.openxmlformats.org/officeDocument/2006/relationships/slide" Target="slides/slide94.xml" /><Relationship Id="rId19" Type="http://schemas.openxmlformats.org/officeDocument/2006/relationships/slide" Target="slides/slide1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slide" Target="slides/slide42.xml" /><Relationship Id="rId48" Type="http://schemas.openxmlformats.org/officeDocument/2006/relationships/slide" Target="slides/slide47.xml" /><Relationship Id="rId56" Type="http://schemas.openxmlformats.org/officeDocument/2006/relationships/slide" Target="slides/slide55.xml" /><Relationship Id="rId64" Type="http://schemas.openxmlformats.org/officeDocument/2006/relationships/slide" Target="slides/slide63.xml" /><Relationship Id="rId69" Type="http://schemas.openxmlformats.org/officeDocument/2006/relationships/slide" Target="slides/slide68.xml" /><Relationship Id="rId77" Type="http://schemas.openxmlformats.org/officeDocument/2006/relationships/slide" Target="slides/slide76.xml" /><Relationship Id="rId100" Type="http://schemas.openxmlformats.org/officeDocument/2006/relationships/viewProps" Target="viewProps.xml" /><Relationship Id="rId8" Type="http://schemas.openxmlformats.org/officeDocument/2006/relationships/slide" Target="slides/slide7.xml" /><Relationship Id="rId51" Type="http://schemas.openxmlformats.org/officeDocument/2006/relationships/slide" Target="slides/slide50.xml" /><Relationship Id="rId72" Type="http://schemas.openxmlformats.org/officeDocument/2006/relationships/slide" Target="slides/slide71.xml" /><Relationship Id="rId80" Type="http://schemas.openxmlformats.org/officeDocument/2006/relationships/slide" Target="slides/slide79.xml" /><Relationship Id="rId85" Type="http://schemas.openxmlformats.org/officeDocument/2006/relationships/slide" Target="slides/slide84.xml" /><Relationship Id="rId93" Type="http://schemas.openxmlformats.org/officeDocument/2006/relationships/slide" Target="slides/slide92.xml" /><Relationship Id="rId98" Type="http://schemas.openxmlformats.org/officeDocument/2006/relationships/slide" Target="slides/slide97.xml" /><Relationship Id="rId3" Type="http://schemas.openxmlformats.org/officeDocument/2006/relationships/slide" Target="slides/slide2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slide" Target="slides/slide45.xml" /><Relationship Id="rId59" Type="http://schemas.openxmlformats.org/officeDocument/2006/relationships/slide" Target="slides/slide58.xml" /><Relationship Id="rId67" Type="http://schemas.openxmlformats.org/officeDocument/2006/relationships/slide" Target="slides/slide66.xml" /><Relationship Id="rId20" Type="http://schemas.openxmlformats.org/officeDocument/2006/relationships/slide" Target="slides/slide19.xml" /><Relationship Id="rId41" Type="http://schemas.openxmlformats.org/officeDocument/2006/relationships/slide" Target="slides/slide40.xml" /><Relationship Id="rId54" Type="http://schemas.openxmlformats.org/officeDocument/2006/relationships/slide" Target="slides/slide53.xml" /><Relationship Id="rId62" Type="http://schemas.openxmlformats.org/officeDocument/2006/relationships/slide" Target="slides/slide61.xml" /><Relationship Id="rId70" Type="http://schemas.openxmlformats.org/officeDocument/2006/relationships/slide" Target="slides/slide69.xml" /><Relationship Id="rId75" Type="http://schemas.openxmlformats.org/officeDocument/2006/relationships/slide" Target="slides/slide74.xml" /><Relationship Id="rId83" Type="http://schemas.openxmlformats.org/officeDocument/2006/relationships/slide" Target="slides/slide82.xml" /><Relationship Id="rId88" Type="http://schemas.openxmlformats.org/officeDocument/2006/relationships/slide" Target="slides/slide87.xml" /><Relationship Id="rId91" Type="http://schemas.openxmlformats.org/officeDocument/2006/relationships/slide" Target="slides/slide90.xml" /><Relationship Id="rId96" Type="http://schemas.openxmlformats.org/officeDocument/2006/relationships/slide" Target="slides/slide95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openxmlformats.org/officeDocument/2006/relationships/slide" Target="slides/slide48.xml" /><Relationship Id="rId57" Type="http://schemas.openxmlformats.org/officeDocument/2006/relationships/slide" Target="slides/slide56.xml" /><Relationship Id="rId10" Type="http://schemas.openxmlformats.org/officeDocument/2006/relationships/slide" Target="slides/slide9.xml" /><Relationship Id="rId31" Type="http://schemas.openxmlformats.org/officeDocument/2006/relationships/slide" Target="slides/slide30.xml" /><Relationship Id="rId44" Type="http://schemas.openxmlformats.org/officeDocument/2006/relationships/slide" Target="slides/slide43.xml" /><Relationship Id="rId52" Type="http://schemas.openxmlformats.org/officeDocument/2006/relationships/slide" Target="slides/slide51.xml" /><Relationship Id="rId60" Type="http://schemas.openxmlformats.org/officeDocument/2006/relationships/slide" Target="slides/slide59.xml" /><Relationship Id="rId65" Type="http://schemas.openxmlformats.org/officeDocument/2006/relationships/slide" Target="slides/slide64.xml" /><Relationship Id="rId73" Type="http://schemas.openxmlformats.org/officeDocument/2006/relationships/slide" Target="slides/slide72.xml" /><Relationship Id="rId78" Type="http://schemas.openxmlformats.org/officeDocument/2006/relationships/slide" Target="slides/slide77.xml" /><Relationship Id="rId81" Type="http://schemas.openxmlformats.org/officeDocument/2006/relationships/slide" Target="slides/slide80.xml" /><Relationship Id="rId86" Type="http://schemas.openxmlformats.org/officeDocument/2006/relationships/slide" Target="slides/slide85.xml" /><Relationship Id="rId94" Type="http://schemas.openxmlformats.org/officeDocument/2006/relationships/slide" Target="slides/slide93.xml" /><Relationship Id="rId99" Type="http://schemas.openxmlformats.org/officeDocument/2006/relationships/presProps" Target="presProps.xml" /><Relationship Id="rId101" Type="http://schemas.openxmlformats.org/officeDocument/2006/relationships/theme" Target="theme/theme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39" Type="http://schemas.openxmlformats.org/officeDocument/2006/relationships/slide" Target="slides/slide38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D0A9-4877-485E-BAB2-CBAB85F931DD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77C5-F5A5-4176-93B5-48ADE5944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456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D0A9-4877-485E-BAB2-CBAB85F931DD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77C5-F5A5-4176-93B5-48ADE5944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507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D0A9-4877-485E-BAB2-CBAB85F931DD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77C5-F5A5-4176-93B5-48ADE5944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445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D0A9-4877-485E-BAB2-CBAB85F931DD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77C5-F5A5-4176-93B5-48ADE5944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163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D0A9-4877-485E-BAB2-CBAB85F931DD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77C5-F5A5-4176-93B5-48ADE5944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04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D0A9-4877-485E-BAB2-CBAB85F931DD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77C5-F5A5-4176-93B5-48ADE5944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04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D0A9-4877-485E-BAB2-CBAB85F931DD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77C5-F5A5-4176-93B5-48ADE5944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449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D0A9-4877-485E-BAB2-CBAB85F931DD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77C5-F5A5-4176-93B5-48ADE5944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93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D0A9-4877-485E-BAB2-CBAB85F931DD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77C5-F5A5-4176-93B5-48ADE5944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16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D0A9-4877-485E-BAB2-CBAB85F931DD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77C5-F5A5-4176-93B5-48ADE5944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135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D0A9-4877-485E-BAB2-CBAB85F931DD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77C5-F5A5-4176-93B5-48ADE5944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00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AD0A9-4877-485E-BAB2-CBAB85F931DD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177C5-F5A5-4176-93B5-48ADE5944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020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 /><Relationship Id="rId1" Type="http://schemas.openxmlformats.org/officeDocument/2006/relationships/slideLayout" Target="../slideLayouts/slideLayout6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 /><Relationship Id="rId2" Type="http://schemas.openxmlformats.org/officeDocument/2006/relationships/image" Target="../media/image10.jpg" /><Relationship Id="rId1" Type="http://schemas.openxmlformats.org/officeDocument/2006/relationships/slideLayout" Target="../slideLayouts/slideLayout6.xml" /><Relationship Id="rId4" Type="http://schemas.openxmlformats.org/officeDocument/2006/relationships/image" Target="../media/image12.jp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 /><Relationship Id="rId2" Type="http://schemas.openxmlformats.org/officeDocument/2006/relationships/image" Target="../media/image13.jpg" /><Relationship Id="rId1" Type="http://schemas.openxmlformats.org/officeDocument/2006/relationships/slideLayout" Target="../slideLayouts/slideLayout6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 /><Relationship Id="rId1" Type="http://schemas.openxmlformats.org/officeDocument/2006/relationships/slideLayout" Target="../slideLayouts/slideLayout6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 /><Relationship Id="rId1" Type="http://schemas.openxmlformats.org/officeDocument/2006/relationships/slideLayout" Target="../slideLayouts/slideLayout6.xml" 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 /><Relationship Id="rId2" Type="http://schemas.openxmlformats.org/officeDocument/2006/relationships/image" Target="../media/image17.emf" /><Relationship Id="rId1" Type="http://schemas.openxmlformats.org/officeDocument/2006/relationships/slideLayout" Target="../slideLayouts/slideLayout6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 /><Relationship Id="rId1" Type="http://schemas.openxmlformats.org/officeDocument/2006/relationships/slideLayout" Target="../slideLayouts/slideLayout6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 /><Relationship Id="rId1" Type="http://schemas.openxmlformats.org/officeDocument/2006/relationships/slideLayout" Target="../slideLayouts/slideLayout6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 /><Relationship Id="rId1" Type="http://schemas.openxmlformats.org/officeDocument/2006/relationships/slideLayout" Target="../slideLayouts/slideLayout6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Layout" Target="../slideLayouts/slideLayout6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 /><Relationship Id="rId1" Type="http://schemas.openxmlformats.org/officeDocument/2006/relationships/slideLayout" Target="../slideLayouts/slideLayout6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 /><Relationship Id="rId1" Type="http://schemas.openxmlformats.org/officeDocument/2006/relationships/slideLayout" Target="../slideLayouts/slideLayout6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 /><Relationship Id="rId1" Type="http://schemas.openxmlformats.org/officeDocument/2006/relationships/slideLayout" Target="../slideLayouts/slideLayout6.xml" 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 /><Relationship Id="rId1" Type="http://schemas.openxmlformats.org/officeDocument/2006/relationships/slideLayout" Target="../slideLayouts/slideLayout6.xml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 /><Relationship Id="rId2" Type="http://schemas.openxmlformats.org/officeDocument/2006/relationships/image" Target="../media/image26.emf" /><Relationship Id="rId1" Type="http://schemas.openxmlformats.org/officeDocument/2006/relationships/slideLayout" Target="../slideLayouts/slideLayout6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 /><Relationship Id="rId1" Type="http://schemas.openxmlformats.org/officeDocument/2006/relationships/slideLayout" Target="../slideLayouts/slideLayout6.xml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 /><Relationship Id="rId2" Type="http://schemas.openxmlformats.org/officeDocument/2006/relationships/image" Target="../media/image29.emf" /><Relationship Id="rId1" Type="http://schemas.openxmlformats.org/officeDocument/2006/relationships/slideLayout" Target="../slideLayouts/slideLayout6.xml" 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 /><Relationship Id="rId2" Type="http://schemas.openxmlformats.org/officeDocument/2006/relationships/image" Target="../media/image31.emf" /><Relationship Id="rId1" Type="http://schemas.openxmlformats.org/officeDocument/2006/relationships/slideLayout" Target="../slideLayouts/slideLayout6.xml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 /><Relationship Id="rId1" Type="http://schemas.openxmlformats.org/officeDocument/2006/relationships/slideLayout" Target="../slideLayouts/slideLayout6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 /><Relationship Id="rId1" Type="http://schemas.openxmlformats.org/officeDocument/2006/relationships/slideLayout" Target="../slideLayouts/slideLayout6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 /><Relationship Id="rId1" Type="http://schemas.openxmlformats.org/officeDocument/2006/relationships/slideLayout" Target="../slideLayouts/slideLayout6.xml" 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 /><Relationship Id="rId2" Type="http://schemas.openxmlformats.org/officeDocument/2006/relationships/image" Target="../media/image36.emf" /><Relationship Id="rId1" Type="http://schemas.openxmlformats.org/officeDocument/2006/relationships/slideLayout" Target="../slideLayouts/slideLayout6.xml" 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 /><Relationship Id="rId1" Type="http://schemas.openxmlformats.org/officeDocument/2006/relationships/slideLayout" Target="../slideLayouts/slideLayout6.xml" 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 /><Relationship Id="rId1" Type="http://schemas.openxmlformats.org/officeDocument/2006/relationships/slideLayout" Target="../slideLayouts/slideLayout6.xml" 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 /><Relationship Id="rId1" Type="http://schemas.openxmlformats.org/officeDocument/2006/relationships/slideLayout" Target="../slideLayouts/slideLayout6.xml" 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 /><Relationship Id="rId1" Type="http://schemas.openxmlformats.org/officeDocument/2006/relationships/slideLayout" Target="../slideLayouts/slideLayout6.xml" 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 /><Relationship Id="rId1" Type="http://schemas.openxmlformats.org/officeDocument/2006/relationships/slideLayout" Target="../slideLayouts/slideLayout6.xml" 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 /><Relationship Id="rId1" Type="http://schemas.openxmlformats.org/officeDocument/2006/relationships/slideLayout" Target="../slideLayouts/slideLayout6.xml" 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 /><Relationship Id="rId2" Type="http://schemas.openxmlformats.org/officeDocument/2006/relationships/image" Target="../media/image44.emf" /><Relationship Id="rId1" Type="http://schemas.openxmlformats.org/officeDocument/2006/relationships/slideLayout" Target="../slideLayouts/slideLayout6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6.xml" 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 /><Relationship Id="rId1" Type="http://schemas.openxmlformats.org/officeDocument/2006/relationships/slideLayout" Target="../slideLayouts/slideLayout6.xml" 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 /><Relationship Id="rId2" Type="http://schemas.openxmlformats.org/officeDocument/2006/relationships/image" Target="../media/image47.emf" /><Relationship Id="rId1" Type="http://schemas.openxmlformats.org/officeDocument/2006/relationships/slideLayout" Target="../slideLayouts/slideLayout6.xml" 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 /><Relationship Id="rId2" Type="http://schemas.openxmlformats.org/officeDocument/2006/relationships/image" Target="../media/image49.emf" /><Relationship Id="rId1" Type="http://schemas.openxmlformats.org/officeDocument/2006/relationships/slideLayout" Target="../slideLayouts/slideLayout6.xml" 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 /><Relationship Id="rId2" Type="http://schemas.openxmlformats.org/officeDocument/2006/relationships/image" Target="../media/image51.emf" /><Relationship Id="rId1" Type="http://schemas.openxmlformats.org/officeDocument/2006/relationships/slideLayout" Target="../slideLayouts/slideLayout6.xml" 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 /><Relationship Id="rId1" Type="http://schemas.openxmlformats.org/officeDocument/2006/relationships/slideLayout" Target="../slideLayouts/slideLayout6.xml" 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 /><Relationship Id="rId1" Type="http://schemas.openxmlformats.org/officeDocument/2006/relationships/slideLayout" Target="../slideLayouts/slideLayout6.xml" 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 /><Relationship Id="rId1" Type="http://schemas.openxmlformats.org/officeDocument/2006/relationships/slideLayout" Target="../slideLayouts/slideLayout6.xml" 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 /><Relationship Id="rId1" Type="http://schemas.openxmlformats.org/officeDocument/2006/relationships/slideLayout" Target="../slideLayouts/slideLayout6.xml" 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 /><Relationship Id="rId2" Type="http://schemas.openxmlformats.org/officeDocument/2006/relationships/image" Target="../media/image57.emf" /><Relationship Id="rId1" Type="http://schemas.openxmlformats.org/officeDocument/2006/relationships/slideLayout" Target="../slideLayouts/slideLayout6.xml" 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 /><Relationship Id="rId1" Type="http://schemas.openxmlformats.org/officeDocument/2006/relationships/slideLayout" Target="../slideLayouts/slideLayout6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 /><Relationship Id="rId2" Type="http://schemas.openxmlformats.org/officeDocument/2006/relationships/image" Target="../media/image60.emf" /><Relationship Id="rId1" Type="http://schemas.openxmlformats.org/officeDocument/2006/relationships/slideLayout" Target="../slideLayouts/slideLayout6.xml" 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 /><Relationship Id="rId1" Type="http://schemas.openxmlformats.org/officeDocument/2006/relationships/slideLayout" Target="../slideLayouts/slideLayout6.xml" 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 /><Relationship Id="rId1" Type="http://schemas.openxmlformats.org/officeDocument/2006/relationships/slideLayout" Target="../slideLayouts/slideLayout6.xml" 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 /><Relationship Id="rId1" Type="http://schemas.openxmlformats.org/officeDocument/2006/relationships/slideLayout" Target="../slideLayouts/slideLayout6.xml" 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 /><Relationship Id="rId1" Type="http://schemas.openxmlformats.org/officeDocument/2006/relationships/slideLayout" Target="../slideLayouts/slideLayout6.xml" 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 /><Relationship Id="rId1" Type="http://schemas.openxmlformats.org/officeDocument/2006/relationships/slideLayout" Target="../slideLayouts/slideLayout6.xml" 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 /><Relationship Id="rId1" Type="http://schemas.openxmlformats.org/officeDocument/2006/relationships/slideLayout" Target="../slideLayouts/slideLayout6.xml" 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 /><Relationship Id="rId1" Type="http://schemas.openxmlformats.org/officeDocument/2006/relationships/slideLayout" Target="../slideLayouts/slideLayout6.xml" 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 /><Relationship Id="rId1" Type="http://schemas.openxmlformats.org/officeDocument/2006/relationships/slideLayout" Target="../slideLayouts/slideLayout6.xml" 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 /><Relationship Id="rId1" Type="http://schemas.openxmlformats.org/officeDocument/2006/relationships/slideLayout" Target="../slideLayouts/slideLayout6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 /><Relationship Id="rId2" Type="http://schemas.openxmlformats.org/officeDocument/2006/relationships/image" Target="../media/image4.jpg" /><Relationship Id="rId1" Type="http://schemas.openxmlformats.org/officeDocument/2006/relationships/slideLayout" Target="../slideLayouts/slideLayout6.xml" 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 /><Relationship Id="rId1" Type="http://schemas.openxmlformats.org/officeDocument/2006/relationships/slideLayout" Target="../slideLayouts/slideLayout6.xml" 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 /><Relationship Id="rId1" Type="http://schemas.openxmlformats.org/officeDocument/2006/relationships/slideLayout" Target="../slideLayouts/slideLayout6.xml" 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 /><Relationship Id="rId1" Type="http://schemas.openxmlformats.org/officeDocument/2006/relationships/slideLayout" Target="../slideLayouts/slideLayout6.xml" 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 /><Relationship Id="rId1" Type="http://schemas.openxmlformats.org/officeDocument/2006/relationships/slideLayout" Target="../slideLayouts/slideLayout6.xml" 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 /><Relationship Id="rId1" Type="http://schemas.openxmlformats.org/officeDocument/2006/relationships/slideLayout" Target="../slideLayouts/slideLayout6.xml" 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 /><Relationship Id="rId1" Type="http://schemas.openxmlformats.org/officeDocument/2006/relationships/slideLayout" Target="../slideLayouts/slideLayout6.xml" 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 /><Relationship Id="rId1" Type="http://schemas.openxmlformats.org/officeDocument/2006/relationships/slideLayout" Target="../slideLayouts/slideLayout6.xml" 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 /><Relationship Id="rId2" Type="http://schemas.openxmlformats.org/officeDocument/2006/relationships/image" Target="../media/image77.jpg" /><Relationship Id="rId1" Type="http://schemas.openxmlformats.org/officeDocument/2006/relationships/slideLayout" Target="../slideLayouts/slideLayout6.xml" 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 /><Relationship Id="rId1" Type="http://schemas.openxmlformats.org/officeDocument/2006/relationships/slideLayout" Target="../slideLayouts/slideLayout6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 /><Relationship Id="rId1" Type="http://schemas.openxmlformats.org/officeDocument/2006/relationships/slideLayout" Target="../slideLayouts/slideLayout6.xml" 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 /><Relationship Id="rId2" Type="http://schemas.openxmlformats.org/officeDocument/2006/relationships/image" Target="../media/image80.jpg" /><Relationship Id="rId1" Type="http://schemas.openxmlformats.org/officeDocument/2006/relationships/slideLayout" Target="../slideLayouts/slideLayout6.xml" /><Relationship Id="rId4" Type="http://schemas.openxmlformats.org/officeDocument/2006/relationships/image" Target="../media/image82.emf" 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 /><Relationship Id="rId1" Type="http://schemas.openxmlformats.org/officeDocument/2006/relationships/slideLayout" Target="../slideLayouts/slideLayout6.xml" 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 /><Relationship Id="rId1" Type="http://schemas.openxmlformats.org/officeDocument/2006/relationships/slideLayout" Target="../slideLayouts/slideLayout6.xml" 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 /><Relationship Id="rId1" Type="http://schemas.openxmlformats.org/officeDocument/2006/relationships/slideLayout" Target="../slideLayouts/slideLayout6.xml" 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 /><Relationship Id="rId1" Type="http://schemas.openxmlformats.org/officeDocument/2006/relationships/slideLayout" Target="../slideLayouts/slideLayout6.xml" 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 /><Relationship Id="rId1" Type="http://schemas.openxmlformats.org/officeDocument/2006/relationships/slideLayout" Target="../slideLayouts/slideLayout6.xml" 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 /><Relationship Id="rId1" Type="http://schemas.openxmlformats.org/officeDocument/2006/relationships/slideLayout" Target="../slideLayouts/slideLayout6.xml" 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 /><Relationship Id="rId2" Type="http://schemas.openxmlformats.org/officeDocument/2006/relationships/image" Target="../media/image89.emf" /><Relationship Id="rId1" Type="http://schemas.openxmlformats.org/officeDocument/2006/relationships/slideLayout" Target="../slideLayouts/slideLayout6.xml" 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 /><Relationship Id="rId1" Type="http://schemas.openxmlformats.org/officeDocument/2006/relationships/slideLayout" Target="../slideLayouts/slideLayout6.xml" 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 /><Relationship Id="rId1" Type="http://schemas.openxmlformats.org/officeDocument/2006/relationships/slideLayout" Target="../slideLayouts/slideLayout6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 /><Relationship Id="rId1" Type="http://schemas.openxmlformats.org/officeDocument/2006/relationships/slideLayout" Target="../slideLayouts/slideLayout6.xml" 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 /><Relationship Id="rId1" Type="http://schemas.openxmlformats.org/officeDocument/2006/relationships/slideLayout" Target="../slideLayouts/slideLayout6.xml" 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 /><Relationship Id="rId2" Type="http://schemas.openxmlformats.org/officeDocument/2006/relationships/image" Target="../media/image94.emf" /><Relationship Id="rId1" Type="http://schemas.openxmlformats.org/officeDocument/2006/relationships/slideLayout" Target="../slideLayouts/slideLayout6.xml" 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 /><Relationship Id="rId1" Type="http://schemas.openxmlformats.org/officeDocument/2006/relationships/slideLayout" Target="../slideLayouts/slideLayout6.xml" 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 /><Relationship Id="rId1" Type="http://schemas.openxmlformats.org/officeDocument/2006/relationships/slideLayout" Target="../slideLayouts/slideLayout6.xml" 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 /><Relationship Id="rId1" Type="http://schemas.openxmlformats.org/officeDocument/2006/relationships/slideLayout" Target="../slideLayouts/slideLayout6.xml" 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 /><Relationship Id="rId2" Type="http://schemas.openxmlformats.org/officeDocument/2006/relationships/image" Target="../media/image99.jpg" /><Relationship Id="rId1" Type="http://schemas.openxmlformats.org/officeDocument/2006/relationships/slideLayout" Target="../slideLayouts/slideLayout6.xml" /><Relationship Id="rId4" Type="http://schemas.openxmlformats.org/officeDocument/2006/relationships/image" Target="../media/image101.emf" 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 /><Relationship Id="rId1" Type="http://schemas.openxmlformats.org/officeDocument/2006/relationships/slideLayout" Target="../slideLayouts/slideLayout6.xml" 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 /><Relationship Id="rId1" Type="http://schemas.openxmlformats.org/officeDocument/2006/relationships/slideLayout" Target="../slideLayouts/slideLayout6.xml" 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 /><Relationship Id="rId1" Type="http://schemas.openxmlformats.org/officeDocument/2006/relationships/slideLayout" Target="../slideLayouts/slideLayout6.xml" 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 /><Relationship Id="rId2" Type="http://schemas.openxmlformats.org/officeDocument/2006/relationships/image" Target="../media/image105.emf" /><Relationship Id="rId1" Type="http://schemas.openxmlformats.org/officeDocument/2006/relationships/slideLayout" Target="../slideLayouts/slideLayout6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 /><Relationship Id="rId1" Type="http://schemas.openxmlformats.org/officeDocument/2006/relationships/slideLayout" Target="../slideLayouts/slideLayout6.xml" 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emf" /><Relationship Id="rId1" Type="http://schemas.openxmlformats.org/officeDocument/2006/relationships/slideLayout" Target="../slideLayouts/slideLayout6.xml" 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 /><Relationship Id="rId1" Type="http://schemas.openxmlformats.org/officeDocument/2006/relationships/slideLayout" Target="../slideLayouts/slideLayout6.xml" 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 /><Relationship Id="rId1" Type="http://schemas.openxmlformats.org/officeDocument/2006/relationships/slideLayout" Target="../slideLayouts/slideLayout6.xml" 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 /><Relationship Id="rId2" Type="http://schemas.openxmlformats.org/officeDocument/2006/relationships/image" Target="../media/image110.emf" /><Relationship Id="rId1" Type="http://schemas.openxmlformats.org/officeDocument/2006/relationships/slideLayout" Target="../slideLayouts/slideLayout6.xml" 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 /><Relationship Id="rId1" Type="http://schemas.openxmlformats.org/officeDocument/2006/relationships/slideLayout" Target="../slideLayouts/slideLayout6.xml" 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 /><Relationship Id="rId2" Type="http://schemas.openxmlformats.org/officeDocument/2006/relationships/image" Target="../media/image113.png" /><Relationship Id="rId1" Type="http://schemas.openxmlformats.org/officeDocument/2006/relationships/slideLayout" Target="../slideLayouts/slideLayout6.xml" /><Relationship Id="rId5" Type="http://schemas.openxmlformats.org/officeDocument/2006/relationships/image" Target="../media/image116.png" /><Relationship Id="rId4" Type="http://schemas.openxmlformats.org/officeDocument/2006/relationships/image" Target="../media/image115.png" 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 /><Relationship Id="rId2" Type="http://schemas.openxmlformats.org/officeDocument/2006/relationships/image" Target="../media/image117.png" /><Relationship Id="rId1" Type="http://schemas.openxmlformats.org/officeDocument/2006/relationships/slideLayout" Target="../slideLayouts/slideLayout6.xml" 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 /><Relationship Id="rId1" Type="http://schemas.openxmlformats.org/officeDocument/2006/relationships/slideLayout" Target="../slideLayouts/slideLayout6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291" y="2166216"/>
            <a:ext cx="10515600" cy="1325563"/>
          </a:xfrm>
        </p:spPr>
        <p:txBody>
          <a:bodyPr/>
          <a:lstStyle/>
          <a:p>
            <a:r>
              <a:rPr lang="en-US" b="1" dirty="0"/>
              <a:t>Chapter 6 Decision Tree Learning </a:t>
            </a:r>
          </a:p>
        </p:txBody>
      </p:sp>
    </p:spTree>
    <p:extLst>
      <p:ext uri="{BB962C8B-B14F-4D97-AF65-F5344CB8AC3E}">
        <p14:creationId xmlns:p14="http://schemas.microsoft.com/office/powerpoint/2010/main" val="197725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630" y="303304"/>
            <a:ext cx="10008739" cy="625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 dirty="0"/>
              <a:t>Fundamentals</a:t>
            </a:r>
            <a:r>
              <a:rPr lang="en-US" spc="-30" dirty="0"/>
              <a:t> </a:t>
            </a:r>
            <a:r>
              <a:rPr lang="en-US" dirty="0"/>
              <a:t>of</a:t>
            </a:r>
            <a:r>
              <a:rPr lang="en-US" spc="-10" dirty="0"/>
              <a:t> </a:t>
            </a:r>
            <a:r>
              <a:rPr lang="en-US" spc="-20" dirty="0"/>
              <a:t>Entropy</a:t>
            </a:r>
            <a:endParaRPr lang="en-US" dirty="0"/>
          </a:p>
        </p:txBody>
      </p:sp>
      <p:grpSp>
        <p:nvGrpSpPr>
          <p:cNvPr id="3" name="object 3"/>
          <p:cNvGrpSpPr/>
          <p:nvPr/>
        </p:nvGrpSpPr>
        <p:grpSpPr>
          <a:xfrm>
            <a:off x="1110996" y="1751076"/>
            <a:ext cx="9874250" cy="4178935"/>
            <a:chOff x="1110996" y="1751076"/>
            <a:chExt cx="9874250" cy="41789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0996" y="1751076"/>
              <a:ext cx="9838944" cy="11612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2947" y="2948940"/>
              <a:ext cx="4677156" cy="6477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0348" y="3610355"/>
              <a:ext cx="9724644" cy="23195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365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5" dirty="0"/>
              <a:t>General</a:t>
            </a:r>
            <a:r>
              <a:rPr lang="en-US" b="1" spc="5" dirty="0"/>
              <a:t> </a:t>
            </a:r>
            <a:r>
              <a:rPr lang="en-US" b="1" spc="-5" dirty="0"/>
              <a:t>Algorithm </a:t>
            </a:r>
            <a:r>
              <a:rPr lang="en-US" b="1" spc="-20" dirty="0"/>
              <a:t>for</a:t>
            </a:r>
            <a:r>
              <a:rPr lang="en-US" b="1" spc="-5" dirty="0"/>
              <a:t> Decision</a:t>
            </a:r>
            <a:r>
              <a:rPr lang="en-US" b="1" spc="10" dirty="0"/>
              <a:t> </a:t>
            </a:r>
            <a:r>
              <a:rPr lang="en-US" b="1" spc="-45" dirty="0"/>
              <a:t>Trees</a:t>
            </a:r>
            <a:endParaRPr lang="en-US" b="1" dirty="0"/>
          </a:p>
        </p:txBody>
      </p:sp>
      <p:grpSp>
        <p:nvGrpSpPr>
          <p:cNvPr id="3" name="object 3"/>
          <p:cNvGrpSpPr/>
          <p:nvPr/>
        </p:nvGrpSpPr>
        <p:grpSpPr>
          <a:xfrm>
            <a:off x="1104900" y="1606296"/>
            <a:ext cx="9907905" cy="4442460"/>
            <a:chOff x="1104900" y="1606296"/>
            <a:chExt cx="9907905" cy="44424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0807" y="1606296"/>
              <a:ext cx="9881616" cy="119329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4900" y="2651760"/>
              <a:ext cx="9907524" cy="33969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3475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5" dirty="0"/>
              <a:t>Decision</a:t>
            </a:r>
            <a:r>
              <a:rPr lang="en-US" b="1" spc="-10" dirty="0"/>
              <a:t> </a:t>
            </a:r>
            <a:r>
              <a:rPr lang="en-US" b="1" spc="-55" dirty="0"/>
              <a:t>Tree</a:t>
            </a:r>
            <a:r>
              <a:rPr lang="en-US" b="1" spc="-35" dirty="0"/>
              <a:t> </a:t>
            </a:r>
            <a:r>
              <a:rPr lang="en-US" b="1" dirty="0"/>
              <a:t>Induction</a:t>
            </a:r>
            <a:r>
              <a:rPr lang="en-US" b="1" spc="20" dirty="0"/>
              <a:t> </a:t>
            </a:r>
            <a:r>
              <a:rPr lang="en-US" b="1" spc="-5" dirty="0"/>
              <a:t>Algorithms</a:t>
            </a:r>
            <a:endParaRPr lang="en-US" b="1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4503" y="1946148"/>
            <a:ext cx="10354056" cy="39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228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810" y="-147494"/>
            <a:ext cx="10515600" cy="1325563"/>
          </a:xfrm>
        </p:spPr>
        <p:txBody>
          <a:bodyPr/>
          <a:lstStyle/>
          <a:p>
            <a:r>
              <a:rPr lang="en-US" b="1" spc="-5" dirty="0"/>
              <a:t>ID3</a:t>
            </a:r>
            <a:r>
              <a:rPr lang="en-US" b="1" spc="-20" dirty="0"/>
              <a:t> </a:t>
            </a:r>
            <a:r>
              <a:rPr lang="en-US" b="1" spc="-70" dirty="0"/>
              <a:t>Tree</a:t>
            </a:r>
            <a:r>
              <a:rPr lang="en-US" b="1" spc="-15" dirty="0"/>
              <a:t> </a:t>
            </a:r>
            <a:r>
              <a:rPr lang="en-US" b="1" spc="-10" dirty="0"/>
              <a:t>Construction</a:t>
            </a:r>
            <a:endParaRPr lang="en-US" b="1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810" y="2523744"/>
            <a:ext cx="9781032" cy="43342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4073" y="1302327"/>
            <a:ext cx="108758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1.ID3 is an example of univariate decision tree with only one feature at each decision node </a:t>
            </a:r>
            <a:r>
              <a:rPr lang="en-US" dirty="0">
                <a:sym typeface="Wingdings" panose="05000000000000000000" pitchFamily="2" charset="2"/>
              </a:rPr>
              <a:t>axis aligned splits.</a:t>
            </a:r>
          </a:p>
          <a:p>
            <a:r>
              <a:rPr lang="en-US" dirty="0">
                <a:sym typeface="Wingdings" panose="05000000000000000000" pitchFamily="2" charset="2"/>
              </a:rPr>
              <a:t>2.It constructs the tree using greedy approach in a top down fashion by identifying the best attribute of each level in the tree.</a:t>
            </a:r>
          </a:p>
          <a:p>
            <a:r>
              <a:rPr lang="en-US" dirty="0">
                <a:sym typeface="Wingdings" panose="05000000000000000000" pitchFamily="2" charset="2"/>
              </a:rPr>
              <a:t>3.Works fine for discrete, otherwise it has to partitioned attributes to discrete features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625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2216727"/>
            <a:ext cx="98436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 The algorithm builds a tree using pruning measure “information Gain” with given training dataset and constructed tree to classify test data.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Works fine for larger dataset.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Small dataset </a:t>
            </a:r>
            <a:r>
              <a:rPr lang="en-US" dirty="0" err="1"/>
              <a:t>overfitting</a:t>
            </a: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Not accurate if missing values.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C4.5 and CART handle discrete and continuous values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. C4.5 and CART handle missing data as well.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C4.5 is prone to outliers and CART handle it well.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034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06" y="182162"/>
            <a:ext cx="11081029" cy="29212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07" y="2798618"/>
            <a:ext cx="11081028" cy="405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61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39" y="674226"/>
            <a:ext cx="9428522" cy="550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32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63" y="0"/>
            <a:ext cx="11720946" cy="683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71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4" y="0"/>
            <a:ext cx="9609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03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Decision</a:t>
            </a:r>
            <a:r>
              <a:rPr lang="en-US" spc="-45" dirty="0"/>
              <a:t> </a:t>
            </a:r>
            <a:r>
              <a:rPr lang="en-US" spc="-85" dirty="0"/>
              <a:t>Tree</a:t>
            </a:r>
            <a:r>
              <a:rPr lang="en-US" spc="-10" dirty="0"/>
              <a:t> </a:t>
            </a:r>
            <a:r>
              <a:rPr lang="en-US" spc="-5" dirty="0"/>
              <a:t>Learning</a:t>
            </a:r>
            <a:r>
              <a:rPr lang="en-US" spc="-20" dirty="0"/>
              <a:t> </a:t>
            </a:r>
            <a:r>
              <a:rPr lang="en-US" spc="-5" dirty="0"/>
              <a:t>Model</a:t>
            </a:r>
            <a:endParaRPr lang="en-US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2258291"/>
            <a:ext cx="10059924" cy="305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487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34" y="235527"/>
            <a:ext cx="9682367" cy="605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27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56" y="492152"/>
            <a:ext cx="9065887" cy="576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80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17" y="221673"/>
            <a:ext cx="9682367" cy="66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62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0" dirty="0"/>
              <a:t>C4.5</a:t>
            </a:r>
            <a:r>
              <a:rPr lang="en-US" b="1" spc="-35" dirty="0"/>
              <a:t> </a:t>
            </a:r>
            <a:r>
              <a:rPr lang="en-US" b="1" spc="-10" dirty="0"/>
              <a:t>Construction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51164" y="1842655"/>
            <a:ext cx="1144385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1.Works with missing values  by marking ‘?’</a:t>
            </a:r>
          </a:p>
          <a:p>
            <a:r>
              <a:rPr lang="en-US" sz="2800" dirty="0"/>
              <a:t>2.Buids C5.0 </a:t>
            </a:r>
          </a:p>
          <a:p>
            <a:r>
              <a:rPr lang="en-US" sz="2800" dirty="0"/>
              <a:t>3.Occam’s Razor problem ,two correct solutions, the simple one is chosen.</a:t>
            </a:r>
          </a:p>
          <a:p>
            <a:r>
              <a:rPr lang="en-US" sz="2800" dirty="0"/>
              <a:t>4.Need larger dataset for accuracy .</a:t>
            </a:r>
          </a:p>
          <a:p>
            <a:r>
              <a:rPr lang="en-US" sz="2800" dirty="0"/>
              <a:t>5.Uses gain ration as a measure during the construction of decision tree.</a:t>
            </a:r>
          </a:p>
          <a:p>
            <a:r>
              <a:rPr lang="en-US" sz="2800" dirty="0"/>
              <a:t> 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29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096" y="1604772"/>
            <a:ext cx="9762744" cy="435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64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43" y="2125470"/>
            <a:ext cx="9319732" cy="38539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30" y="402813"/>
            <a:ext cx="9428522" cy="75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7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53" y="2585488"/>
            <a:ext cx="9754894" cy="368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4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37" y="180110"/>
            <a:ext cx="11790218" cy="11037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29" y="1283829"/>
            <a:ext cx="8703251" cy="543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95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533" y="4247912"/>
            <a:ext cx="6672493" cy="14655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814" y="1116857"/>
            <a:ext cx="8521933" cy="279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39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421" y="579234"/>
            <a:ext cx="9791158" cy="569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89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0272" y="609601"/>
            <a:ext cx="11741728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1.Model will classify both categorical and continuous valued target variables.</a:t>
            </a:r>
          </a:p>
          <a:p>
            <a:r>
              <a:rPr lang="en-US" sz="3200" dirty="0"/>
              <a:t>2.For a given training set X, hypothesis function f(X)as a decision tree.</a:t>
            </a:r>
          </a:p>
          <a:p>
            <a:r>
              <a:rPr lang="en-US" sz="3200" dirty="0"/>
              <a:t>3.The Decision tree generated a complete hypothesis space as a tree and allow us to search through the possible set of hypothesis.</a:t>
            </a:r>
          </a:p>
          <a:p>
            <a:endParaRPr lang="en-US" sz="3200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6666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870" y="579234"/>
            <a:ext cx="9392259" cy="569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633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39" y="166256"/>
            <a:ext cx="10254870" cy="656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97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170" y="123382"/>
            <a:ext cx="9319732" cy="30077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44" y="2770909"/>
            <a:ext cx="9791158" cy="396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505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375" y="0"/>
            <a:ext cx="9573576" cy="627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383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313" y="615990"/>
            <a:ext cx="7434027" cy="568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952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816" y="172125"/>
            <a:ext cx="9682367" cy="651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461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836"/>
            <a:ext cx="9682367" cy="674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453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226" y="1393453"/>
            <a:ext cx="6817547" cy="407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379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2469091" cy="734291"/>
          </a:xfrm>
        </p:spPr>
        <p:txBody>
          <a:bodyPr>
            <a:noAutofit/>
          </a:bodyPr>
          <a:lstStyle/>
          <a:p>
            <a:r>
              <a:rPr lang="en-US" sz="4800" b="1" spc="-15" dirty="0"/>
              <a:t>Classification</a:t>
            </a:r>
            <a:r>
              <a:rPr lang="en-US" sz="4800" b="1" spc="50" dirty="0"/>
              <a:t> </a:t>
            </a:r>
            <a:r>
              <a:rPr lang="en-US" sz="4800" b="1" spc="-5" dirty="0"/>
              <a:t>and</a:t>
            </a:r>
            <a:r>
              <a:rPr lang="en-US" sz="4800" b="1" spc="10" dirty="0"/>
              <a:t> </a:t>
            </a:r>
            <a:r>
              <a:rPr lang="en-US" sz="4800" b="1" spc="-20" dirty="0"/>
              <a:t>Regression</a:t>
            </a:r>
            <a:r>
              <a:rPr lang="en-US" sz="4800" b="1" spc="30" dirty="0"/>
              <a:t> </a:t>
            </a:r>
            <a:r>
              <a:rPr lang="en-US" sz="4800" b="1" spc="-55" dirty="0"/>
              <a:t>Trees</a:t>
            </a:r>
            <a:r>
              <a:rPr lang="en-US" sz="4800" b="1" spc="5" dirty="0"/>
              <a:t> </a:t>
            </a:r>
            <a:r>
              <a:rPr lang="en-US" sz="4800" b="1" spc="-10" dirty="0"/>
              <a:t>Construction</a:t>
            </a:r>
            <a:endParaRPr lang="en-US" sz="4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7762" y="734291"/>
            <a:ext cx="12233563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1.Multivariate decision tree algorithm </a:t>
            </a:r>
          </a:p>
          <a:p>
            <a:r>
              <a:rPr lang="en-US" sz="2800" dirty="0"/>
              <a:t>2.Oblique splits</a:t>
            </a:r>
          </a:p>
          <a:p>
            <a:r>
              <a:rPr lang="en-US" sz="2800" dirty="0"/>
              <a:t>3.Categorical -&gt;classification tree otherwise -&gt;regression tree.</a:t>
            </a:r>
          </a:p>
          <a:p>
            <a:r>
              <a:rPr lang="en-US" sz="2800" dirty="0"/>
              <a:t>4.Uses GINI index to construct decision tree</a:t>
            </a:r>
          </a:p>
          <a:p>
            <a:r>
              <a:rPr lang="en-US" sz="2800" dirty="0"/>
              <a:t>5.GINI -&gt;number of data instances or its proportion of instances </a:t>
            </a:r>
          </a:p>
          <a:p>
            <a:r>
              <a:rPr lang="en-US" sz="2800" dirty="0"/>
              <a:t>6.Tree construction by splitting the nodes into two nodes</a:t>
            </a:r>
          </a:p>
          <a:p>
            <a:r>
              <a:rPr lang="en-US" sz="2800" dirty="0"/>
              <a:t>7.If an attribute has more than two possible values, GINI index is calculated for all the subsets of the attributes and the subset which has a maximum value is selected as the best split subset</a:t>
            </a:r>
            <a:r>
              <a:rPr lang="en-US" sz="3200" dirty="0"/>
              <a:t>.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62" y="4853582"/>
            <a:ext cx="11914909" cy="200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9131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02" y="186377"/>
            <a:ext cx="11419861" cy="34649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03" y="3754882"/>
            <a:ext cx="9842950" cy="289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00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5" dirty="0"/>
              <a:t>Structure</a:t>
            </a:r>
            <a:r>
              <a:rPr lang="en-US" b="1" spc="-40" dirty="0"/>
              <a:t> </a:t>
            </a:r>
            <a:r>
              <a:rPr lang="en-US" b="1" dirty="0"/>
              <a:t>of</a:t>
            </a:r>
            <a:r>
              <a:rPr lang="en-US" b="1" spc="-10" dirty="0"/>
              <a:t> </a:t>
            </a:r>
            <a:r>
              <a:rPr lang="en-US" b="1" dirty="0"/>
              <a:t>a</a:t>
            </a:r>
            <a:r>
              <a:rPr lang="en-US" b="1" spc="-30" dirty="0"/>
              <a:t> </a:t>
            </a:r>
            <a:r>
              <a:rPr lang="en-US" b="1" spc="-5" dirty="0"/>
              <a:t>Decision</a:t>
            </a:r>
            <a:r>
              <a:rPr lang="en-US" b="1" spc="-45" dirty="0"/>
              <a:t> </a:t>
            </a:r>
            <a:r>
              <a:rPr lang="en-US" b="1" spc="-85" dirty="0"/>
              <a:t>Tree</a:t>
            </a:r>
            <a:endParaRPr lang="en-US" b="1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3171" y="2104644"/>
            <a:ext cx="4105655" cy="264871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939" y="4881371"/>
            <a:ext cx="9686544" cy="75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171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472" y="1540763"/>
            <a:ext cx="9973056" cy="450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179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80" y="181074"/>
            <a:ext cx="9464786" cy="47224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629" y="4492794"/>
            <a:ext cx="5185687" cy="191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646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089"/>
            <a:ext cx="8014244" cy="64423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336" y="508889"/>
            <a:ext cx="3735145" cy="230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327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17" y="110186"/>
            <a:ext cx="9138414" cy="10403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81" y="1150577"/>
            <a:ext cx="9102150" cy="570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3641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268" y="686018"/>
            <a:ext cx="7216446" cy="398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0588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33" y="0"/>
            <a:ext cx="9537313" cy="671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163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591" y="1361789"/>
            <a:ext cx="7542818" cy="413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608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6" y="138546"/>
            <a:ext cx="9573576" cy="671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4875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200" y="0"/>
            <a:ext cx="7760399" cy="26235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275" y="1912893"/>
            <a:ext cx="9646103" cy="472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29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510" y="235527"/>
            <a:ext cx="8987969" cy="563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974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399" y="193964"/>
            <a:ext cx="11651673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latin typeface="Arial Rounded MT Bold" panose="020F0704030504030204" pitchFamily="34" charset="0"/>
              </a:rPr>
              <a:t>1.It is a structure with root node ,internal node/decision nodes, branches and leaf nodes.</a:t>
            </a:r>
            <a:br>
              <a:rPr lang="en-US" sz="2800" dirty="0">
                <a:latin typeface="Arial Rounded MT Bold" panose="020F0704030504030204" pitchFamily="34" charset="0"/>
              </a:rPr>
            </a:br>
            <a:r>
              <a:rPr lang="en-US" sz="2800" dirty="0">
                <a:latin typeface="Arial Rounded MT Bold" panose="020F0704030504030204" pitchFamily="34" charset="0"/>
              </a:rPr>
              <a:t>2.Topmost  tree node is root node </a:t>
            </a:r>
          </a:p>
          <a:p>
            <a:pPr algn="just"/>
            <a:r>
              <a:rPr lang="en-US" sz="2800" dirty="0">
                <a:latin typeface="Arial Rounded MT Bold" panose="020F0704030504030204" pitchFamily="34" charset="0"/>
              </a:rPr>
              <a:t>3.Internal nodes are test nodes and also decision nodes </a:t>
            </a:r>
          </a:p>
          <a:p>
            <a:pPr algn="just"/>
            <a:r>
              <a:rPr lang="en-US" sz="2800" dirty="0">
                <a:latin typeface="Arial Rounded MT Bold" panose="020F0704030504030204" pitchFamily="34" charset="0"/>
              </a:rPr>
              <a:t>4.These nodes represent a choice or test an input attribute and the outputs for a test condition.</a:t>
            </a:r>
          </a:p>
          <a:p>
            <a:pPr algn="just"/>
            <a:r>
              <a:rPr lang="en-US" sz="2800" dirty="0">
                <a:latin typeface="Arial Rounded MT Bold" panose="020F0704030504030204" pitchFamily="34" charset="0"/>
              </a:rPr>
              <a:t>5.The branches are labelled as per the outcomes or output values of the test condition.</a:t>
            </a:r>
          </a:p>
          <a:p>
            <a:pPr algn="just"/>
            <a:r>
              <a:rPr lang="en-US" sz="2800" dirty="0">
                <a:latin typeface="Arial Rounded MT Bold" panose="020F0704030504030204" pitchFamily="34" charset="0"/>
              </a:rPr>
              <a:t>6.Each decision is a path to a leaf node .</a:t>
            </a:r>
          </a:p>
          <a:p>
            <a:pPr algn="just"/>
            <a:r>
              <a:rPr lang="en-US" sz="2800" dirty="0">
                <a:latin typeface="Arial Rounded MT Bold" panose="020F0704030504030204" pitchFamily="34" charset="0"/>
              </a:rPr>
              <a:t>7.The leaf nodes represent the label or outcomes of a decision path.</a:t>
            </a:r>
          </a:p>
          <a:p>
            <a:pPr algn="just"/>
            <a:r>
              <a:rPr lang="en-US" sz="2800" dirty="0">
                <a:latin typeface="Arial Rounded MT Bold" panose="020F0704030504030204" pitchFamily="34" charset="0"/>
              </a:rPr>
              <a:t>8.Every path from root to leaf node represents the logical rule corresponds to a conjunction of test attributes and the whole tree represents the disjunction of these conjunctions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497557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82367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254" y="4876734"/>
            <a:ext cx="4890655" cy="198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782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2" y="235526"/>
            <a:ext cx="9682367" cy="662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9003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351" y="2343375"/>
            <a:ext cx="8159298" cy="217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601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45" y="0"/>
            <a:ext cx="8201891" cy="673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219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88" y="0"/>
            <a:ext cx="9319732" cy="622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755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5345" y="1529918"/>
            <a:ext cx="9973056" cy="51094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5236" y="-39651"/>
            <a:ext cx="81049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Regression Trees 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06588"/>
            <a:ext cx="11679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1.Variant of decision tree with continuous .</a:t>
            </a:r>
          </a:p>
          <a:p>
            <a:r>
              <a:rPr lang="en-US" sz="2400" dirty="0"/>
              <a:t>2.Uses reduction in variance which uses standard deviation to choose the best splitting attribute.</a:t>
            </a:r>
          </a:p>
        </p:txBody>
      </p:sp>
    </p:spTree>
    <p:extLst>
      <p:ext uri="{BB962C8B-B14F-4D97-AF65-F5344CB8AC3E}">
        <p14:creationId xmlns:p14="http://schemas.microsoft.com/office/powerpoint/2010/main" val="41617000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662" y="162981"/>
            <a:ext cx="9464786" cy="475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950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607" y="814453"/>
            <a:ext cx="9464786" cy="522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0437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79" y="0"/>
            <a:ext cx="9174677" cy="559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4667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266" y="443531"/>
            <a:ext cx="9283468" cy="597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390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 dirty="0"/>
              <a:t>Structure </a:t>
            </a:r>
            <a:r>
              <a:rPr lang="en-US" dirty="0"/>
              <a:t>of</a:t>
            </a:r>
            <a:r>
              <a:rPr lang="en-US" spc="-5" dirty="0"/>
              <a:t> </a:t>
            </a:r>
            <a:r>
              <a:rPr lang="en-US" dirty="0"/>
              <a:t>a</a:t>
            </a:r>
            <a:r>
              <a:rPr lang="en-US" spc="-20" dirty="0"/>
              <a:t> </a:t>
            </a:r>
            <a:r>
              <a:rPr lang="en-US" spc="-5" dirty="0"/>
              <a:t>Decision</a:t>
            </a:r>
            <a:r>
              <a:rPr lang="en-US" spc="-40" dirty="0"/>
              <a:t> </a:t>
            </a:r>
            <a:r>
              <a:rPr lang="en-US" spc="-75" dirty="0"/>
              <a:t>Tree</a:t>
            </a:r>
            <a:endParaRPr lang="en-US" dirty="0"/>
          </a:p>
        </p:txBody>
      </p:sp>
      <p:sp>
        <p:nvSpPr>
          <p:cNvPr id="4" name="object 2"/>
          <p:cNvSpPr txBox="1"/>
          <p:nvPr/>
        </p:nvSpPr>
        <p:spPr>
          <a:xfrm>
            <a:off x="1076960" y="1657350"/>
            <a:ext cx="2017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295" dirty="0">
                <a:latin typeface="Verdana"/>
                <a:cs typeface="Verdana"/>
              </a:rPr>
              <a:t>BUILDIN</a:t>
            </a:r>
            <a:r>
              <a:rPr sz="1800" b="1" i="1" spc="-330" dirty="0">
                <a:latin typeface="Verdana"/>
                <a:cs typeface="Verdana"/>
              </a:rPr>
              <a:t>G</a:t>
            </a:r>
            <a:r>
              <a:rPr sz="1800" b="1" i="1" spc="-114" dirty="0">
                <a:latin typeface="Verdana"/>
                <a:cs typeface="Verdana"/>
              </a:rPr>
              <a:t> </a:t>
            </a:r>
            <a:r>
              <a:rPr sz="1800" b="1" i="1" spc="-350" dirty="0">
                <a:latin typeface="Verdana"/>
                <a:cs typeface="Verdana"/>
              </a:rPr>
              <a:t>THE</a:t>
            </a:r>
            <a:r>
              <a:rPr sz="1800" b="1" i="1" spc="-125" dirty="0">
                <a:latin typeface="Verdana"/>
                <a:cs typeface="Verdana"/>
              </a:rPr>
              <a:t> </a:t>
            </a:r>
            <a:r>
              <a:rPr sz="1800" b="1" i="1" spc="-360" dirty="0">
                <a:latin typeface="Verdana"/>
                <a:cs typeface="Verdana"/>
              </a:rPr>
              <a:t>TREE</a:t>
            </a:r>
            <a:endParaRPr sz="1800" dirty="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696" y="2008632"/>
            <a:ext cx="10315956" cy="168859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38200" y="3830502"/>
            <a:ext cx="5212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i="1" spc="-235" dirty="0">
                <a:latin typeface="Verdana"/>
                <a:cs typeface="Verdana"/>
              </a:rPr>
              <a:t>   KNOWLEDG</a:t>
            </a:r>
            <a:r>
              <a:rPr lang="en-US" b="1" i="1" spc="-195" dirty="0">
                <a:latin typeface="Verdana"/>
                <a:cs typeface="Verdana"/>
              </a:rPr>
              <a:t>E</a:t>
            </a:r>
            <a:r>
              <a:rPr lang="en-US" b="1" i="1" spc="-114" dirty="0">
                <a:latin typeface="Verdana"/>
                <a:cs typeface="Verdana"/>
              </a:rPr>
              <a:t> </a:t>
            </a:r>
            <a:r>
              <a:rPr lang="en-US" b="1" i="1" spc="-260" dirty="0">
                <a:latin typeface="Verdana"/>
                <a:cs typeface="Verdana"/>
              </a:rPr>
              <a:t>INFERENCE</a:t>
            </a:r>
            <a:r>
              <a:rPr lang="en-US" b="1" i="1" spc="-100" dirty="0">
                <a:latin typeface="Verdana"/>
                <a:cs typeface="Verdana"/>
              </a:rPr>
              <a:t> </a:t>
            </a:r>
            <a:r>
              <a:rPr lang="en-US" b="1" i="1" spc="-195" dirty="0">
                <a:latin typeface="Verdana"/>
                <a:cs typeface="Verdana"/>
              </a:rPr>
              <a:t>OR</a:t>
            </a:r>
            <a:r>
              <a:rPr lang="en-US" b="1" i="1" spc="-114" dirty="0">
                <a:latin typeface="Verdana"/>
                <a:cs typeface="Verdana"/>
              </a:rPr>
              <a:t> </a:t>
            </a:r>
            <a:r>
              <a:rPr lang="en-US" b="1" i="1" spc="-245" dirty="0">
                <a:latin typeface="Verdana"/>
                <a:cs typeface="Verdana"/>
              </a:rPr>
              <a:t>CLASSIFICATION</a:t>
            </a:r>
            <a:endParaRPr lang="en-US" dirty="0">
              <a:latin typeface="Verdana"/>
              <a:cs typeface="Verdana"/>
            </a:endParaRPr>
          </a:p>
        </p:txBody>
      </p:sp>
      <p:pic>
        <p:nvPicPr>
          <p:cNvPr id="8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8952" y="4605389"/>
            <a:ext cx="10553700" cy="192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455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94" y="0"/>
            <a:ext cx="9573576" cy="657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087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560" y="1140140"/>
            <a:ext cx="8376879" cy="457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137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51" y="0"/>
            <a:ext cx="96823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708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607" y="1352742"/>
            <a:ext cx="9464786" cy="4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036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30" dirty="0"/>
              <a:t>Validating</a:t>
            </a:r>
            <a:r>
              <a:rPr lang="en-US" spc="25" dirty="0"/>
              <a:t> </a:t>
            </a:r>
            <a:r>
              <a:rPr lang="en-US" spc="-5" dirty="0"/>
              <a:t>and</a:t>
            </a:r>
            <a:r>
              <a:rPr lang="en-US" dirty="0"/>
              <a:t> </a:t>
            </a:r>
            <a:r>
              <a:rPr lang="en-US" spc="-10" dirty="0"/>
              <a:t>Pruning</a:t>
            </a:r>
            <a:r>
              <a:rPr lang="en-US" spc="20" dirty="0"/>
              <a:t> </a:t>
            </a:r>
            <a:r>
              <a:rPr lang="en-US" spc="-5" dirty="0"/>
              <a:t>of</a:t>
            </a:r>
            <a:r>
              <a:rPr lang="en-US" dirty="0"/>
              <a:t> </a:t>
            </a:r>
            <a:r>
              <a:rPr lang="en-US" spc="-10" dirty="0"/>
              <a:t>Decision</a:t>
            </a:r>
            <a:r>
              <a:rPr lang="en-US" spc="15" dirty="0"/>
              <a:t> </a:t>
            </a:r>
            <a:r>
              <a:rPr lang="en-US" spc="-55" dirty="0"/>
              <a:t>Trees</a:t>
            </a:r>
            <a:endParaRPr lang="en-US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3744" y="2043683"/>
            <a:ext cx="6152387" cy="326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231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4911"/>
          </a:xfrm>
        </p:spPr>
        <p:txBody>
          <a:bodyPr>
            <a:normAutofit/>
          </a:bodyPr>
          <a:lstStyle/>
          <a:p>
            <a:r>
              <a:rPr lang="en-US" sz="5400" b="1" spc="-20" dirty="0"/>
              <a:t>Chapter</a:t>
            </a:r>
            <a:r>
              <a:rPr lang="en-US" sz="5400" b="1" spc="5" dirty="0"/>
              <a:t> </a:t>
            </a:r>
            <a:r>
              <a:rPr lang="en-US" sz="5400" b="1" spc="-5" dirty="0"/>
              <a:t>8 -</a:t>
            </a:r>
            <a:r>
              <a:rPr lang="en-US" sz="5400" b="1" spc="-20" dirty="0"/>
              <a:t>Bayesian</a:t>
            </a:r>
            <a:r>
              <a:rPr lang="en-US" sz="5400" b="1" spc="-60" dirty="0"/>
              <a:t> </a:t>
            </a:r>
            <a:r>
              <a:rPr lang="en-US" sz="5400" b="1" spc="-5" dirty="0"/>
              <a:t>Learning</a:t>
            </a:r>
            <a:endParaRPr lang="en-US" sz="5400" b="1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2288" y="2479548"/>
            <a:ext cx="9107424" cy="189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1379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based learning 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01782" y="1510145"/>
            <a:ext cx="113884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/>
              <a:t>Prior knowledge or prior probabilities with observed data.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 How to model the randomness ,uncertainty and noise to predict future events.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Probabilistic model –randomness deterministic –no randomness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Naïve </a:t>
            </a:r>
            <a:r>
              <a:rPr lang="en-US" sz="3200" dirty="0" err="1"/>
              <a:t>bayes</a:t>
            </a:r>
            <a:r>
              <a:rPr lang="en-US" sz="3200" dirty="0"/>
              <a:t> and Bayesian Belief Network (BBN)</a:t>
            </a:r>
          </a:p>
        </p:txBody>
      </p:sp>
    </p:spTree>
    <p:extLst>
      <p:ext uri="{BB962C8B-B14F-4D97-AF65-F5344CB8AC3E}">
        <p14:creationId xmlns:p14="http://schemas.microsoft.com/office/powerpoint/2010/main" val="22225231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672" y="1"/>
            <a:ext cx="10515600" cy="955964"/>
          </a:xfrm>
        </p:spPr>
        <p:txBody>
          <a:bodyPr>
            <a:normAutofit/>
          </a:bodyPr>
          <a:lstStyle/>
          <a:p>
            <a:r>
              <a:rPr lang="en-US" sz="4800" b="1" spc="-5" dirty="0"/>
              <a:t>Fundamentals</a:t>
            </a:r>
            <a:r>
              <a:rPr lang="en-US" sz="4800" b="1" spc="-40" dirty="0"/>
              <a:t> </a:t>
            </a:r>
            <a:r>
              <a:rPr lang="en-US" sz="4800" b="1" dirty="0"/>
              <a:t>of</a:t>
            </a:r>
            <a:r>
              <a:rPr lang="en-US" sz="4800" b="1" spc="-10" dirty="0"/>
              <a:t> </a:t>
            </a:r>
            <a:r>
              <a:rPr lang="en-US" sz="4800" b="1" spc="-30" dirty="0"/>
              <a:t>Bayes</a:t>
            </a:r>
            <a:r>
              <a:rPr lang="en-US" sz="4800" b="1" spc="-35" dirty="0"/>
              <a:t> </a:t>
            </a:r>
            <a:r>
              <a:rPr lang="en-US" sz="4800" b="1" spc="-15" dirty="0"/>
              <a:t>Theorem</a:t>
            </a:r>
            <a:endParaRPr lang="en-US" sz="4800" b="1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8037" y="955965"/>
            <a:ext cx="10931236" cy="556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5513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636" y="0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sz="4800" b="1" spc="-10" dirty="0"/>
              <a:t>Classification</a:t>
            </a:r>
            <a:r>
              <a:rPr lang="en-US" sz="4800" b="1" spc="-45" dirty="0"/>
              <a:t> </a:t>
            </a:r>
            <a:r>
              <a:rPr lang="en-US" sz="4800" b="1" spc="-5" dirty="0"/>
              <a:t>Using </a:t>
            </a:r>
            <a:r>
              <a:rPr lang="en-US" sz="4800" b="1" spc="-30" dirty="0"/>
              <a:t>Bayes</a:t>
            </a:r>
            <a:r>
              <a:rPr lang="en-US" sz="4800" b="1" spc="-40" dirty="0"/>
              <a:t> </a:t>
            </a:r>
            <a:r>
              <a:rPr lang="en-US" sz="4800" b="1" spc="-5" dirty="0"/>
              <a:t>Model</a:t>
            </a:r>
            <a:endParaRPr lang="en-US" sz="4800" b="1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7785" y="3153397"/>
            <a:ext cx="8325611" cy="60045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48395" y="4363987"/>
            <a:ext cx="5753100" cy="342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815971"/>
            <a:ext cx="108411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 </a:t>
            </a:r>
            <a:r>
              <a:rPr lang="en-US" sz="2400" b="1" dirty="0"/>
              <a:t>Based on Bayes principle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 Based on mathematical formula used to determine posterior probability ,given prior probabilities of events 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Based on prior knowledge and posterior distributions  </a:t>
            </a:r>
            <a:endParaRPr 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98765" y="2467661"/>
            <a:ext cx="11443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Hypothesis h is the target class to be classified and evidence E is the given test instance </a:t>
            </a:r>
          </a:p>
        </p:txBody>
      </p:sp>
    </p:spTree>
    <p:extLst>
      <p:ext uri="{BB962C8B-B14F-4D97-AF65-F5344CB8AC3E}">
        <p14:creationId xmlns:p14="http://schemas.microsoft.com/office/powerpoint/2010/main" val="9721605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5" dirty="0"/>
              <a:t>Maximum</a:t>
            </a:r>
            <a:r>
              <a:rPr lang="en-US" spc="10" dirty="0"/>
              <a:t> </a:t>
            </a:r>
            <a:r>
              <a:rPr lang="en-US" spc="-5" dirty="0"/>
              <a:t>A</a:t>
            </a:r>
            <a:r>
              <a:rPr lang="en-US" spc="40" dirty="0"/>
              <a:t> </a:t>
            </a:r>
            <a:r>
              <a:rPr lang="en-US" spc="-25" dirty="0"/>
              <a:t>Posteriori</a:t>
            </a:r>
            <a:r>
              <a:rPr lang="en-US" spc="30" dirty="0"/>
              <a:t> </a:t>
            </a:r>
            <a:r>
              <a:rPr lang="en-US" spc="-5" dirty="0"/>
              <a:t>(MAP)</a:t>
            </a:r>
            <a:r>
              <a:rPr lang="en-US" spc="25" dirty="0"/>
              <a:t> </a:t>
            </a:r>
            <a:r>
              <a:rPr lang="en-US" spc="-5" dirty="0"/>
              <a:t>Hypothesis,</a:t>
            </a:r>
            <a:r>
              <a:rPr lang="en-US" spc="25" dirty="0"/>
              <a:t> </a:t>
            </a:r>
            <a:r>
              <a:rPr lang="en-US" spc="-5" dirty="0" err="1"/>
              <a:t>h</a:t>
            </a:r>
            <a:r>
              <a:rPr lang="en-US" spc="-5" baseline="-25000" dirty="0" err="1"/>
              <a:t>MAP</a:t>
            </a:r>
            <a:endParaRPr lang="en-US" baseline="-25000" dirty="0"/>
          </a:p>
        </p:txBody>
      </p:sp>
      <p:pic>
        <p:nvPicPr>
          <p:cNvPr id="4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2299715"/>
            <a:ext cx="9925050" cy="403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190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5" dirty="0"/>
              <a:t>Advantages</a:t>
            </a:r>
            <a:r>
              <a:rPr lang="en-US" spc="-10" dirty="0"/>
              <a:t> of </a:t>
            </a:r>
            <a:r>
              <a:rPr lang="en-US" spc="-5" dirty="0"/>
              <a:t>Decision</a:t>
            </a:r>
            <a:r>
              <a:rPr lang="en-US" spc="-40" dirty="0"/>
              <a:t> </a:t>
            </a:r>
            <a:r>
              <a:rPr lang="en-US" spc="-60" dirty="0"/>
              <a:t>Trees</a:t>
            </a:r>
            <a:endParaRPr lang="en-US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2583" y="2257044"/>
            <a:ext cx="10466832" cy="234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257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073" y="0"/>
            <a:ext cx="10515600" cy="729384"/>
          </a:xfrm>
        </p:spPr>
        <p:txBody>
          <a:bodyPr>
            <a:noAutofit/>
          </a:bodyPr>
          <a:lstStyle/>
          <a:p>
            <a:r>
              <a:rPr lang="en-US" sz="4800" b="1" spc="-10" dirty="0"/>
              <a:t>Maximum</a:t>
            </a:r>
            <a:r>
              <a:rPr lang="en-US" sz="4800" b="1" spc="-30" dirty="0"/>
              <a:t> </a:t>
            </a:r>
            <a:r>
              <a:rPr lang="en-US" sz="4800" b="1" spc="-20" dirty="0"/>
              <a:t>Likelihood</a:t>
            </a:r>
            <a:r>
              <a:rPr lang="en-US" sz="4800" b="1" spc="-25" dirty="0"/>
              <a:t> </a:t>
            </a:r>
            <a:r>
              <a:rPr lang="en-US" sz="4800" b="1" dirty="0"/>
              <a:t>(ML) Hypothesis,</a:t>
            </a:r>
            <a:r>
              <a:rPr lang="en-US" sz="4800" b="1" spc="-15" dirty="0"/>
              <a:t> </a:t>
            </a:r>
            <a:r>
              <a:rPr lang="en-US" sz="4800" b="1" dirty="0" err="1"/>
              <a:t>h</a:t>
            </a:r>
            <a:r>
              <a:rPr lang="en-US" sz="4800" b="1" baseline="-25000" dirty="0" err="1"/>
              <a:t>ML</a:t>
            </a:r>
            <a:endParaRPr lang="en-US" sz="4800" b="1" baseline="-25000" dirty="0"/>
          </a:p>
        </p:txBody>
      </p:sp>
      <p:pic>
        <p:nvPicPr>
          <p:cNvPr id="4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0218" y="729384"/>
            <a:ext cx="9544535" cy="18976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08" y="2476544"/>
            <a:ext cx="5113160" cy="2098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218" y="4686190"/>
            <a:ext cx="7760399" cy="186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504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754894" cy="439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4012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 dirty="0"/>
              <a:t>Naïve</a:t>
            </a:r>
            <a:r>
              <a:rPr lang="en-US" spc="-65" dirty="0"/>
              <a:t> </a:t>
            </a:r>
            <a:r>
              <a:rPr lang="en-US" spc="-30" dirty="0"/>
              <a:t>Bayes</a:t>
            </a:r>
            <a:r>
              <a:rPr lang="en-US" spc="-55" dirty="0"/>
              <a:t> </a:t>
            </a:r>
            <a:r>
              <a:rPr lang="en-US" spc="-5" dirty="0"/>
              <a:t>Algorithm</a:t>
            </a:r>
            <a:endParaRPr lang="en-US" dirty="0"/>
          </a:p>
        </p:txBody>
      </p:sp>
      <p:pic>
        <p:nvPicPr>
          <p:cNvPr id="3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433323"/>
            <a:ext cx="9915283" cy="457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3545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075" y="0"/>
            <a:ext cx="9501049" cy="392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7555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62" y="0"/>
            <a:ext cx="11897238" cy="359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281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816" y="782789"/>
            <a:ext cx="9682367" cy="529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5896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91" y="216742"/>
            <a:ext cx="11485418" cy="619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4469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434" y="0"/>
            <a:ext cx="6454911" cy="15161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970" y="1509120"/>
            <a:ext cx="9609840" cy="534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718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002" y="592804"/>
            <a:ext cx="9355995" cy="567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7278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45002" cy="698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173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" dirty="0"/>
              <a:t>Disadvantages</a:t>
            </a:r>
            <a:r>
              <a:rPr lang="en-US" spc="-15" dirty="0"/>
              <a:t> </a:t>
            </a:r>
            <a:r>
              <a:rPr lang="en-US" spc="-10" dirty="0"/>
              <a:t>of </a:t>
            </a:r>
            <a:r>
              <a:rPr lang="en-US" spc="-5" dirty="0"/>
              <a:t>Decision</a:t>
            </a:r>
            <a:r>
              <a:rPr lang="en-US" spc="-40" dirty="0"/>
              <a:t> </a:t>
            </a:r>
            <a:r>
              <a:rPr lang="en-US" spc="-60" dirty="0"/>
              <a:t>Trees</a:t>
            </a:r>
            <a:endParaRPr lang="en-US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9283" y="1969007"/>
            <a:ext cx="9933432" cy="357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767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79" y="321131"/>
            <a:ext cx="11514612" cy="1338938"/>
          </a:xfrm>
          <a:prstGeom prst="rect">
            <a:avLst/>
          </a:prstGeom>
        </p:spPr>
      </p:pic>
      <p:sp>
        <p:nvSpPr>
          <p:cNvPr id="4" name="object 2"/>
          <p:cNvSpPr txBox="1"/>
          <p:nvPr/>
        </p:nvSpPr>
        <p:spPr>
          <a:xfrm>
            <a:off x="236405" y="4187467"/>
            <a:ext cx="11747777" cy="216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210"/>
              </a:lnSpc>
              <a:spcBef>
                <a:spcPts val="100"/>
              </a:spcBef>
            </a:pPr>
            <a:r>
              <a:rPr sz="2000" b="1" i="1" spc="-360" dirty="0">
                <a:latin typeface="Verdana"/>
                <a:cs typeface="Verdana"/>
              </a:rPr>
              <a:t>Z</a:t>
            </a:r>
            <a:r>
              <a:rPr sz="2000" b="1" i="1" spc="-350" dirty="0">
                <a:latin typeface="Verdana"/>
                <a:cs typeface="Verdana"/>
              </a:rPr>
              <a:t>E</a:t>
            </a:r>
            <a:r>
              <a:rPr sz="2000" b="1" i="1" spc="-210" dirty="0">
                <a:latin typeface="Verdana"/>
                <a:cs typeface="Verdana"/>
              </a:rPr>
              <a:t>R</a:t>
            </a:r>
            <a:r>
              <a:rPr sz="2000" b="1" i="1" spc="-220" dirty="0">
                <a:latin typeface="Verdana"/>
                <a:cs typeface="Verdana"/>
              </a:rPr>
              <a:t>O</a:t>
            </a:r>
            <a:r>
              <a:rPr sz="2000" b="1" i="1" spc="-145" dirty="0">
                <a:latin typeface="Verdana"/>
                <a:cs typeface="Verdana"/>
              </a:rPr>
              <a:t> </a:t>
            </a:r>
            <a:r>
              <a:rPr sz="2000" b="1" i="1" spc="-370" dirty="0">
                <a:latin typeface="Verdana"/>
                <a:cs typeface="Verdana"/>
              </a:rPr>
              <a:t>P</a:t>
            </a:r>
            <a:r>
              <a:rPr sz="2000" b="1" i="1" spc="-380" dirty="0">
                <a:latin typeface="Verdana"/>
                <a:cs typeface="Verdana"/>
              </a:rPr>
              <a:t>R</a:t>
            </a:r>
            <a:r>
              <a:rPr sz="2000" b="1" i="1" spc="-290" dirty="0">
                <a:latin typeface="Verdana"/>
                <a:cs typeface="Verdana"/>
              </a:rPr>
              <a:t>OBAB</a:t>
            </a:r>
            <a:r>
              <a:rPr sz="2000" b="1" i="1" spc="-195" dirty="0">
                <a:latin typeface="Verdana"/>
                <a:cs typeface="Verdana"/>
              </a:rPr>
              <a:t>I</a:t>
            </a:r>
            <a:r>
              <a:rPr sz="2000" b="1" i="1" spc="-420" dirty="0">
                <a:latin typeface="Verdana"/>
                <a:cs typeface="Verdana"/>
              </a:rPr>
              <a:t>LITY</a:t>
            </a:r>
            <a:r>
              <a:rPr sz="2000" b="1" i="1" spc="-170" dirty="0">
                <a:latin typeface="Verdana"/>
                <a:cs typeface="Verdana"/>
              </a:rPr>
              <a:t> </a:t>
            </a:r>
            <a:r>
              <a:rPr sz="2000" b="1" i="1" spc="-310" dirty="0">
                <a:latin typeface="Verdana"/>
                <a:cs typeface="Verdana"/>
              </a:rPr>
              <a:t>ERROR</a:t>
            </a:r>
            <a:endParaRPr sz="2000" dirty="0">
              <a:latin typeface="Verdana"/>
              <a:cs typeface="Verdana"/>
            </a:endParaRPr>
          </a:p>
          <a:p>
            <a:pPr marL="12700" marR="5080">
              <a:lnSpc>
                <a:spcPct val="150000"/>
              </a:lnSpc>
              <a:spcBef>
                <a:spcPts val="180"/>
              </a:spcBef>
            </a:pPr>
            <a:r>
              <a:rPr sz="2000" spc="-5" dirty="0">
                <a:latin typeface="Arial MT"/>
                <a:cs typeface="Arial MT"/>
              </a:rPr>
              <a:t>Zero-probability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error</a:t>
            </a:r>
            <a:r>
              <a:rPr sz="2000" spc="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can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be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solved by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applying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smoothing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technique called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Laplace correction</a:t>
            </a:r>
            <a:r>
              <a:rPr sz="2000" spc="2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which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means 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given 1000</a:t>
            </a:r>
            <a:r>
              <a:rPr sz="2000" spc="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data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instances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the</a:t>
            </a:r>
            <a:r>
              <a:rPr sz="2000" spc="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training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dataset,</a:t>
            </a:r>
            <a:r>
              <a:rPr sz="2000" spc="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if</a:t>
            </a:r>
            <a:r>
              <a:rPr sz="2000" spc="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there</a:t>
            </a:r>
            <a:r>
              <a:rPr sz="2000" spc="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are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zero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instances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for</a:t>
            </a:r>
            <a:r>
              <a:rPr sz="2000" spc="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</a:t>
            </a:r>
            <a:r>
              <a:rPr sz="2000" spc="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particular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value of</a:t>
            </a:r>
            <a:r>
              <a:rPr sz="2000" spc="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</a:t>
            </a:r>
            <a:r>
              <a:rPr sz="2000" spc="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feature</a:t>
            </a:r>
            <a:r>
              <a:rPr sz="2000" spc="30" dirty="0">
                <a:latin typeface="Arial MT"/>
                <a:cs typeface="Arial MT"/>
              </a:rPr>
              <a:t> </a:t>
            </a:r>
            <a:r>
              <a:rPr sz="2000" spc="-15" dirty="0">
                <a:latin typeface="Arial MT"/>
                <a:cs typeface="Arial MT"/>
              </a:rPr>
              <a:t>we </a:t>
            </a:r>
            <a:r>
              <a:rPr sz="2000" spc="-4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can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add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1</a:t>
            </a:r>
            <a:r>
              <a:rPr sz="2000" spc="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instance for</a:t>
            </a:r>
            <a:r>
              <a:rPr sz="2000" spc="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each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attribute</a:t>
            </a:r>
            <a:r>
              <a:rPr sz="2000" spc="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value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pair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of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that</a:t>
            </a:r>
            <a:r>
              <a:rPr sz="2000" spc="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feature</a:t>
            </a:r>
            <a:r>
              <a:rPr sz="2000" spc="3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which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will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not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make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much</a:t>
            </a:r>
            <a:r>
              <a:rPr sz="2000" spc="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difference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for</a:t>
            </a:r>
            <a:r>
              <a:rPr sz="2000" spc="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1000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data </a:t>
            </a:r>
            <a:r>
              <a:rPr sz="2000" spc="-4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instances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and the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overall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probability does not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become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zero.</a:t>
            </a:r>
            <a:endParaRPr sz="20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1288984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43" y="291222"/>
            <a:ext cx="9682367" cy="24517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35" y="2742925"/>
            <a:ext cx="9682367" cy="377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1722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793" y="301291"/>
            <a:ext cx="9428522" cy="561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252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607" y="2347898"/>
            <a:ext cx="9464786" cy="216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3212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 dirty="0"/>
              <a:t>Brute</a:t>
            </a:r>
            <a:r>
              <a:rPr lang="en-US" spc="-45" dirty="0"/>
              <a:t> </a:t>
            </a:r>
            <a:r>
              <a:rPr lang="en-US" spc="-30" dirty="0"/>
              <a:t>Force</a:t>
            </a:r>
            <a:r>
              <a:rPr lang="en-US" spc="-25" dirty="0"/>
              <a:t> </a:t>
            </a:r>
            <a:r>
              <a:rPr lang="en-US" spc="-30" dirty="0"/>
              <a:t>Bayes</a:t>
            </a:r>
            <a:r>
              <a:rPr lang="en-US" spc="-45" dirty="0"/>
              <a:t> </a:t>
            </a:r>
            <a:r>
              <a:rPr lang="en-US" spc="-5" dirty="0"/>
              <a:t>Algorithm</a:t>
            </a:r>
            <a:endParaRPr lang="en-US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1690688"/>
            <a:ext cx="9791700" cy="252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317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618" y="0"/>
            <a:ext cx="10515600" cy="6096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spc="-30" dirty="0"/>
              <a:t>Bayes</a:t>
            </a:r>
            <a:r>
              <a:rPr lang="en-US" b="1" spc="-40" dirty="0"/>
              <a:t> </a:t>
            </a:r>
            <a:r>
              <a:rPr lang="en-US" b="1" spc="-5" dirty="0"/>
              <a:t>Optimal</a:t>
            </a:r>
            <a:r>
              <a:rPr lang="en-US" b="1" spc="-35" dirty="0"/>
              <a:t> </a:t>
            </a:r>
            <a:r>
              <a:rPr lang="en-US" b="1" spc="-10" dirty="0"/>
              <a:t>Classifier</a:t>
            </a:r>
            <a:endParaRPr lang="en-US" b="1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382" y="609601"/>
            <a:ext cx="10220083" cy="1828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2" y="2604655"/>
            <a:ext cx="11388436" cy="33943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0404" y="5902036"/>
            <a:ext cx="9233959" cy="9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040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 dirty="0"/>
              <a:t>Gibbs</a:t>
            </a:r>
            <a:r>
              <a:rPr lang="en-US" spc="-35" dirty="0"/>
              <a:t> </a:t>
            </a:r>
            <a:r>
              <a:rPr lang="en-US" spc="-5" dirty="0"/>
              <a:t>Algorithm</a:t>
            </a:r>
            <a:endParaRPr lang="en-US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2022763"/>
            <a:ext cx="10744200" cy="281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0302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527" y="365125"/>
            <a:ext cx="11956473" cy="1325563"/>
          </a:xfrm>
        </p:spPr>
        <p:txBody>
          <a:bodyPr>
            <a:noAutofit/>
          </a:bodyPr>
          <a:lstStyle/>
          <a:p>
            <a:r>
              <a:rPr lang="en-US" sz="4800" b="1" spc="-5" dirty="0"/>
              <a:t>Naïve</a:t>
            </a:r>
            <a:r>
              <a:rPr lang="en-US" sz="4800" b="1" spc="-20" dirty="0"/>
              <a:t> </a:t>
            </a:r>
            <a:r>
              <a:rPr lang="en-US" sz="4800" b="1" spc="-25" dirty="0"/>
              <a:t>Bayes</a:t>
            </a:r>
            <a:r>
              <a:rPr lang="en-US" sz="4800" b="1" dirty="0"/>
              <a:t> </a:t>
            </a:r>
            <a:r>
              <a:rPr lang="en-US" sz="4800" b="1" spc="-5" dirty="0"/>
              <a:t>Algorithm</a:t>
            </a:r>
            <a:r>
              <a:rPr lang="en-US" sz="4800" b="1" spc="-35" dirty="0"/>
              <a:t> </a:t>
            </a:r>
            <a:r>
              <a:rPr lang="en-US" sz="4800" b="1" spc="-10" dirty="0"/>
              <a:t>For</a:t>
            </a:r>
            <a:r>
              <a:rPr lang="en-US" sz="4800" b="1" spc="5" dirty="0"/>
              <a:t> </a:t>
            </a:r>
            <a:r>
              <a:rPr lang="en-US" sz="4800" b="1" spc="-5" dirty="0"/>
              <a:t>Continuous</a:t>
            </a:r>
            <a:r>
              <a:rPr lang="en-US" sz="4800" b="1" spc="-30" dirty="0"/>
              <a:t> </a:t>
            </a:r>
            <a:r>
              <a:rPr lang="en-US" sz="4800" b="1" spc="-20" dirty="0"/>
              <a:t>Attributes</a:t>
            </a:r>
            <a:endParaRPr lang="en-US" sz="4800" b="1" dirty="0"/>
          </a:p>
        </p:txBody>
      </p:sp>
      <p:pic>
        <p:nvPicPr>
          <p:cNvPr id="3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3564" y="1565564"/>
            <a:ext cx="10205811" cy="1634836"/>
          </a:xfrm>
          <a:prstGeom prst="rect">
            <a:avLst/>
          </a:prstGeom>
        </p:spPr>
      </p:pic>
      <p:sp>
        <p:nvSpPr>
          <p:cNvPr id="4" name="object 2"/>
          <p:cNvSpPr txBox="1"/>
          <p:nvPr/>
        </p:nvSpPr>
        <p:spPr>
          <a:xfrm>
            <a:off x="803564" y="3593661"/>
            <a:ext cx="9602470" cy="1624163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1800" b="1" i="1" spc="-220" dirty="0">
                <a:latin typeface="Verdana"/>
                <a:cs typeface="Verdana"/>
              </a:rPr>
              <a:t>GAUSSIAN</a:t>
            </a:r>
            <a:r>
              <a:rPr sz="1800" b="1" i="1" spc="-100" dirty="0">
                <a:latin typeface="Verdana"/>
                <a:cs typeface="Verdana"/>
              </a:rPr>
              <a:t> </a:t>
            </a:r>
            <a:r>
              <a:rPr sz="1800" b="1" i="1" spc="-229" dirty="0">
                <a:latin typeface="Verdana"/>
                <a:cs typeface="Verdana"/>
              </a:rPr>
              <a:t>NAIVE</a:t>
            </a:r>
            <a:r>
              <a:rPr sz="1800" b="1" i="1" spc="-114" dirty="0">
                <a:latin typeface="Verdana"/>
                <a:cs typeface="Verdana"/>
              </a:rPr>
              <a:t> </a:t>
            </a:r>
            <a:r>
              <a:rPr sz="1800" b="1" i="1" spc="-254" dirty="0">
                <a:latin typeface="Verdana"/>
                <a:cs typeface="Verdana"/>
              </a:rPr>
              <a:t>BAYE</a:t>
            </a:r>
            <a:r>
              <a:rPr sz="1800" b="1" i="1" spc="-240" dirty="0">
                <a:latin typeface="Verdana"/>
                <a:cs typeface="Verdana"/>
              </a:rPr>
              <a:t>S</a:t>
            </a:r>
            <a:r>
              <a:rPr sz="1800" b="1" i="1" spc="-100" dirty="0">
                <a:latin typeface="Verdana"/>
                <a:cs typeface="Verdana"/>
              </a:rPr>
              <a:t> </a:t>
            </a:r>
            <a:r>
              <a:rPr sz="1800" b="1" i="1" spc="-235" dirty="0">
                <a:latin typeface="Verdana"/>
                <a:cs typeface="Verdana"/>
              </a:rPr>
              <a:t>ALGORITHM</a:t>
            </a:r>
            <a:endParaRPr sz="1800" dirty="0">
              <a:latin typeface="Verdana"/>
              <a:cs typeface="Verdana"/>
            </a:endParaRPr>
          </a:p>
          <a:p>
            <a:pPr marL="12700" marR="5080">
              <a:lnSpc>
                <a:spcPct val="200000"/>
              </a:lnSpc>
              <a:spcBef>
                <a:spcPts val="1015"/>
              </a:spcBef>
            </a:pPr>
            <a:r>
              <a:rPr sz="1800" spc="-175" dirty="0">
                <a:latin typeface="Verdana"/>
                <a:cs typeface="Verdana"/>
              </a:rPr>
              <a:t>IN </a:t>
            </a:r>
            <a:r>
              <a:rPr sz="1800" spc="-100" dirty="0">
                <a:latin typeface="Verdana"/>
                <a:cs typeface="Verdana"/>
              </a:rPr>
              <a:t>GAUSSIAN </a:t>
            </a:r>
            <a:r>
              <a:rPr sz="1800" spc="-80" dirty="0">
                <a:latin typeface="Verdana"/>
                <a:cs typeface="Verdana"/>
              </a:rPr>
              <a:t>NAIVE </a:t>
            </a:r>
            <a:r>
              <a:rPr sz="1800" spc="-135" dirty="0">
                <a:latin typeface="Verdana"/>
                <a:cs typeface="Verdana"/>
              </a:rPr>
              <a:t>BAYES, </a:t>
            </a:r>
            <a:r>
              <a:rPr sz="1800" spc="-225" dirty="0">
                <a:latin typeface="Verdana"/>
                <a:cs typeface="Verdana"/>
              </a:rPr>
              <a:t>THE </a:t>
            </a:r>
            <a:r>
              <a:rPr sz="1800" spc="-125" dirty="0">
                <a:latin typeface="Verdana"/>
                <a:cs typeface="Verdana"/>
              </a:rPr>
              <a:t>VALUES </a:t>
            </a:r>
            <a:r>
              <a:rPr sz="1800" spc="-10" dirty="0">
                <a:latin typeface="Verdana"/>
                <a:cs typeface="Verdana"/>
              </a:rPr>
              <a:t>OF </a:t>
            </a:r>
            <a:r>
              <a:rPr sz="1800" spc="-90" dirty="0">
                <a:latin typeface="Verdana"/>
                <a:cs typeface="Verdana"/>
              </a:rPr>
              <a:t>CONTINUOUS </a:t>
            </a:r>
            <a:r>
              <a:rPr sz="1800" spc="-180" dirty="0">
                <a:latin typeface="Verdana"/>
                <a:cs typeface="Verdana"/>
              </a:rPr>
              <a:t>FEATURES </a:t>
            </a:r>
            <a:r>
              <a:rPr sz="1800" spc="-70" dirty="0">
                <a:latin typeface="Verdana"/>
                <a:cs typeface="Verdana"/>
              </a:rPr>
              <a:t>ARE </a:t>
            </a:r>
            <a:r>
              <a:rPr sz="1800" spc="-114" dirty="0">
                <a:latin typeface="Verdana"/>
                <a:cs typeface="Verdana"/>
              </a:rPr>
              <a:t>ASSUMED </a:t>
            </a:r>
            <a:r>
              <a:rPr sz="1800" spc="-110" dirty="0">
                <a:latin typeface="Verdana"/>
                <a:cs typeface="Verdana"/>
              </a:rPr>
              <a:t>TO </a:t>
            </a:r>
            <a:r>
              <a:rPr sz="1800" spc="-195" dirty="0">
                <a:latin typeface="Verdana"/>
                <a:cs typeface="Verdana"/>
              </a:rPr>
              <a:t>BE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125" dirty="0">
                <a:latin typeface="Verdana"/>
                <a:cs typeface="Verdana"/>
              </a:rPr>
              <a:t>S</a:t>
            </a:r>
            <a:r>
              <a:rPr sz="1800" spc="-95" dirty="0">
                <a:latin typeface="Verdana"/>
                <a:cs typeface="Verdana"/>
              </a:rPr>
              <a:t>A</a:t>
            </a:r>
            <a:r>
              <a:rPr sz="1800" spc="145" dirty="0">
                <a:latin typeface="Verdana"/>
                <a:cs typeface="Verdana"/>
              </a:rPr>
              <a:t>M</a:t>
            </a:r>
            <a:r>
              <a:rPr sz="1800" spc="-35" dirty="0">
                <a:latin typeface="Verdana"/>
                <a:cs typeface="Verdana"/>
              </a:rPr>
              <a:t>P</a:t>
            </a:r>
            <a:r>
              <a:rPr sz="1800" spc="-165" dirty="0">
                <a:latin typeface="Verdana"/>
                <a:cs typeface="Verdana"/>
              </a:rPr>
              <a:t>L</a:t>
            </a:r>
            <a:r>
              <a:rPr sz="1800" spc="-195" dirty="0">
                <a:latin typeface="Verdana"/>
                <a:cs typeface="Verdana"/>
              </a:rPr>
              <a:t>E</a:t>
            </a:r>
            <a:r>
              <a:rPr sz="1800" spc="-50" dirty="0">
                <a:latin typeface="Verdana"/>
                <a:cs typeface="Verdana"/>
              </a:rPr>
              <a:t>D</a:t>
            </a:r>
            <a:r>
              <a:rPr sz="1800" spc="-15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FROM</a:t>
            </a:r>
            <a:r>
              <a:rPr sz="1800" spc="-145" dirty="0">
                <a:latin typeface="Verdana"/>
                <a:cs typeface="Verdana"/>
              </a:rPr>
              <a:t> </a:t>
            </a:r>
            <a:r>
              <a:rPr sz="1800" spc="100" dirty="0">
                <a:latin typeface="Verdana"/>
                <a:cs typeface="Verdana"/>
              </a:rPr>
              <a:t>A</a:t>
            </a:r>
            <a:r>
              <a:rPr sz="1800" spc="-135" dirty="0">
                <a:latin typeface="Verdana"/>
                <a:cs typeface="Verdana"/>
              </a:rPr>
              <a:t> </a:t>
            </a:r>
            <a:r>
              <a:rPr sz="1800" spc="140" dirty="0">
                <a:latin typeface="Verdana"/>
                <a:cs typeface="Verdana"/>
              </a:rPr>
              <a:t>G</a:t>
            </a:r>
            <a:r>
              <a:rPr sz="1800" spc="150" dirty="0">
                <a:latin typeface="Verdana"/>
                <a:cs typeface="Verdana"/>
              </a:rPr>
              <a:t>A</a:t>
            </a:r>
            <a:r>
              <a:rPr sz="1800" spc="-170" dirty="0">
                <a:latin typeface="Verdana"/>
                <a:cs typeface="Verdana"/>
              </a:rPr>
              <a:t>U</a:t>
            </a:r>
            <a:r>
              <a:rPr sz="1800" spc="-340" dirty="0">
                <a:latin typeface="Verdana"/>
                <a:cs typeface="Verdana"/>
              </a:rPr>
              <a:t>S</a:t>
            </a:r>
            <a:r>
              <a:rPr sz="1800" spc="-330" dirty="0">
                <a:latin typeface="Verdana"/>
                <a:cs typeface="Verdana"/>
              </a:rPr>
              <a:t>S</a:t>
            </a:r>
            <a:r>
              <a:rPr sz="1800" spc="-335" dirty="0">
                <a:latin typeface="Verdana"/>
                <a:cs typeface="Verdana"/>
              </a:rPr>
              <a:t>I</a:t>
            </a:r>
            <a:r>
              <a:rPr sz="1800" spc="120" dirty="0">
                <a:latin typeface="Verdana"/>
                <a:cs typeface="Verdana"/>
              </a:rPr>
              <a:t>A</a:t>
            </a:r>
            <a:r>
              <a:rPr sz="1800" spc="-15" dirty="0">
                <a:latin typeface="Verdana"/>
                <a:cs typeface="Verdana"/>
              </a:rPr>
              <a:t>N</a:t>
            </a:r>
            <a:r>
              <a:rPr sz="1800" spc="-165" dirty="0">
                <a:latin typeface="Verdana"/>
                <a:cs typeface="Verdana"/>
              </a:rPr>
              <a:t> </a:t>
            </a:r>
            <a:r>
              <a:rPr sz="1800" spc="-265" dirty="0">
                <a:latin typeface="Verdana"/>
                <a:cs typeface="Verdana"/>
              </a:rPr>
              <a:t>D</a:t>
            </a:r>
            <a:r>
              <a:rPr sz="1800" spc="-120" dirty="0">
                <a:latin typeface="Verdana"/>
                <a:cs typeface="Verdana"/>
              </a:rPr>
              <a:t>I</a:t>
            </a:r>
            <a:r>
              <a:rPr sz="1800" spc="-365" dirty="0">
                <a:latin typeface="Verdana"/>
                <a:cs typeface="Verdana"/>
              </a:rPr>
              <a:t>S</a:t>
            </a:r>
            <a:r>
              <a:rPr sz="1800" spc="-335" dirty="0">
                <a:latin typeface="Verdana"/>
                <a:cs typeface="Verdana"/>
              </a:rPr>
              <a:t>T</a:t>
            </a:r>
            <a:r>
              <a:rPr sz="1800" spc="-320" dirty="0">
                <a:latin typeface="Verdana"/>
                <a:cs typeface="Verdana"/>
              </a:rPr>
              <a:t>R</a:t>
            </a:r>
            <a:r>
              <a:rPr sz="1800" spc="-175" dirty="0">
                <a:latin typeface="Verdana"/>
                <a:cs typeface="Verdana"/>
              </a:rPr>
              <a:t>I</a:t>
            </a:r>
            <a:r>
              <a:rPr sz="1800" spc="-170" dirty="0">
                <a:latin typeface="Verdana"/>
                <a:cs typeface="Verdana"/>
              </a:rPr>
              <a:t>B</a:t>
            </a:r>
            <a:r>
              <a:rPr sz="1800" spc="-210" dirty="0">
                <a:latin typeface="Verdana"/>
                <a:cs typeface="Verdana"/>
              </a:rPr>
              <a:t>U</a:t>
            </a:r>
            <a:r>
              <a:rPr sz="1800" spc="-360" dirty="0">
                <a:latin typeface="Verdana"/>
                <a:cs typeface="Verdana"/>
              </a:rPr>
              <a:t>T</a:t>
            </a:r>
            <a:r>
              <a:rPr sz="1800" spc="-335" dirty="0">
                <a:latin typeface="Verdana"/>
                <a:cs typeface="Verdana"/>
              </a:rPr>
              <a:t>I</a:t>
            </a:r>
            <a:r>
              <a:rPr sz="1800" spc="-15" dirty="0">
                <a:latin typeface="Verdana"/>
                <a:cs typeface="Verdana"/>
              </a:rPr>
              <a:t>ON.</a:t>
            </a:r>
            <a:endParaRPr sz="18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1127558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066" y="228323"/>
            <a:ext cx="9283468" cy="526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834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5" y="218749"/>
            <a:ext cx="8105649" cy="8232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38" y="898139"/>
            <a:ext cx="9646103" cy="595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188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39" y="346477"/>
            <a:ext cx="11372997" cy="591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273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10" y="189577"/>
            <a:ext cx="9065887" cy="509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91597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39" y="152277"/>
            <a:ext cx="10963869" cy="627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097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75" y="271462"/>
            <a:ext cx="9501049" cy="647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795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09" y="0"/>
            <a:ext cx="9791158" cy="54824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99" y="5591437"/>
            <a:ext cx="11406663" cy="126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073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Other</a:t>
            </a:r>
            <a:r>
              <a:rPr lang="en-US" b="1" spc="-20" dirty="0"/>
              <a:t> </a:t>
            </a:r>
            <a:r>
              <a:rPr lang="en-US" b="1" spc="-10" dirty="0"/>
              <a:t>Popular</a:t>
            </a:r>
            <a:r>
              <a:rPr lang="en-US" b="1" spc="-25" dirty="0"/>
              <a:t> Types</a:t>
            </a:r>
            <a:r>
              <a:rPr lang="en-US" b="1" spc="-5" dirty="0"/>
              <a:t> </a:t>
            </a:r>
            <a:r>
              <a:rPr lang="en-US" b="1" dirty="0"/>
              <a:t>of</a:t>
            </a:r>
            <a:r>
              <a:rPr lang="en-US" b="1" spc="5" dirty="0"/>
              <a:t> </a:t>
            </a:r>
            <a:r>
              <a:rPr lang="en-US" b="1" spc="-5" dirty="0"/>
              <a:t>Naive</a:t>
            </a:r>
            <a:r>
              <a:rPr lang="en-US" b="1" spc="-25" dirty="0"/>
              <a:t> Bayes</a:t>
            </a:r>
            <a:r>
              <a:rPr lang="en-US" b="1" spc="-5" dirty="0"/>
              <a:t> Classifiers</a:t>
            </a:r>
            <a:endParaRPr lang="en-US" b="1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23644"/>
            <a:ext cx="10829544" cy="488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6092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62171" y="0"/>
            <a:ext cx="7863825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 import necessary libraries</a:t>
            </a:r>
          </a:p>
          <a:p>
            <a:r>
              <a:rPr lang="en-US" dirty="0"/>
              <a:t>import pandas as </a:t>
            </a:r>
            <a:r>
              <a:rPr lang="en-US" dirty="0" err="1"/>
              <a:t>pd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sklearn</a:t>
            </a:r>
            <a:r>
              <a:rPr lang="en-US" dirty="0"/>
              <a:t> import tree</a:t>
            </a:r>
          </a:p>
          <a:p>
            <a:r>
              <a:rPr lang="en-US" dirty="0"/>
              <a:t>from </a:t>
            </a:r>
            <a:r>
              <a:rPr lang="en-US" dirty="0" err="1"/>
              <a:t>sklearn.preprocessing</a:t>
            </a:r>
            <a:r>
              <a:rPr lang="en-US" dirty="0"/>
              <a:t> import </a:t>
            </a:r>
            <a:r>
              <a:rPr lang="en-US" dirty="0" err="1"/>
              <a:t>LabelEncoder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sklearn.naive_bayes</a:t>
            </a:r>
            <a:r>
              <a:rPr lang="en-US" dirty="0"/>
              <a:t> import </a:t>
            </a:r>
            <a:r>
              <a:rPr lang="en-US" dirty="0" err="1"/>
              <a:t>GaussianNB</a:t>
            </a:r>
            <a:endParaRPr lang="en-US" dirty="0"/>
          </a:p>
          <a:p>
            <a:r>
              <a:rPr lang="en-US" dirty="0"/>
              <a:t># Load Data from CSV</a:t>
            </a:r>
          </a:p>
          <a:p>
            <a:r>
              <a:rPr lang="en-US" dirty="0"/>
              <a:t>data = </a:t>
            </a:r>
            <a:r>
              <a:rPr lang="en-US" dirty="0" err="1"/>
              <a:t>pd.read_csv</a:t>
            </a:r>
            <a:r>
              <a:rPr lang="en-US" dirty="0"/>
              <a:t>('tennisdata.csv')</a:t>
            </a:r>
          </a:p>
          <a:p>
            <a:r>
              <a:rPr lang="en-US" dirty="0"/>
              <a:t>print("The first 5 Values of data is :\n", </a:t>
            </a:r>
            <a:r>
              <a:rPr lang="en-US" dirty="0" err="1"/>
              <a:t>data.head</a:t>
            </a:r>
            <a:r>
              <a:rPr lang="en-US" dirty="0"/>
              <a:t>())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 obtain train data and train output</a:t>
            </a:r>
          </a:p>
          <a:p>
            <a:r>
              <a:rPr lang="en-US" dirty="0"/>
              <a:t>X = </a:t>
            </a:r>
            <a:r>
              <a:rPr lang="en-US" dirty="0" err="1"/>
              <a:t>data.iloc</a:t>
            </a:r>
            <a:r>
              <a:rPr lang="en-US" dirty="0"/>
              <a:t>[:, :-1]</a:t>
            </a:r>
          </a:p>
          <a:p>
            <a:r>
              <a:rPr lang="en-US" dirty="0"/>
              <a:t>print("\</a:t>
            </a:r>
            <a:r>
              <a:rPr lang="en-US" dirty="0" err="1"/>
              <a:t>nThe</a:t>
            </a:r>
            <a:r>
              <a:rPr lang="en-US" dirty="0"/>
              <a:t> First 5 values of the train data is\n", </a:t>
            </a:r>
            <a:r>
              <a:rPr lang="en-US" dirty="0" err="1"/>
              <a:t>X.head</a:t>
            </a:r>
            <a:r>
              <a:rPr lang="en-US" dirty="0"/>
              <a:t>())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 = </a:t>
            </a:r>
            <a:r>
              <a:rPr lang="en-US" dirty="0" err="1"/>
              <a:t>data.iloc</a:t>
            </a:r>
            <a:r>
              <a:rPr lang="en-US" dirty="0"/>
              <a:t>[:, -1]</a:t>
            </a:r>
          </a:p>
          <a:p>
            <a:r>
              <a:rPr lang="en-US" dirty="0"/>
              <a:t>print("\</a:t>
            </a:r>
            <a:r>
              <a:rPr lang="en-US" dirty="0" err="1"/>
              <a:t>nThe</a:t>
            </a:r>
            <a:r>
              <a:rPr lang="en-US" dirty="0"/>
              <a:t> First 5 values of train output is\n", </a:t>
            </a:r>
            <a:r>
              <a:rPr lang="en-US" dirty="0" err="1"/>
              <a:t>y.head</a:t>
            </a:r>
            <a:r>
              <a:rPr lang="en-US" dirty="0"/>
              <a:t>())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499" y="2197697"/>
            <a:ext cx="3610479" cy="971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963" y="4378035"/>
            <a:ext cx="2791215" cy="9621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816" y="5676015"/>
            <a:ext cx="2448267" cy="9431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1810" y="17360"/>
            <a:ext cx="3991426" cy="436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432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03042" y="609600"/>
            <a:ext cx="773492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convert them in numbers</a:t>
            </a:r>
          </a:p>
          <a:p>
            <a:r>
              <a:rPr lang="en-US" dirty="0" err="1"/>
              <a:t>le_outlook</a:t>
            </a:r>
            <a:r>
              <a:rPr lang="en-US" dirty="0"/>
              <a:t> = </a:t>
            </a:r>
            <a:r>
              <a:rPr lang="en-US" dirty="0" err="1"/>
              <a:t>LabelEncoder</a:t>
            </a:r>
            <a:r>
              <a:rPr lang="en-US" dirty="0"/>
              <a:t>()</a:t>
            </a:r>
          </a:p>
          <a:p>
            <a:r>
              <a:rPr lang="en-US" dirty="0" err="1"/>
              <a:t>X.Outlook</a:t>
            </a:r>
            <a:r>
              <a:rPr lang="en-US" dirty="0"/>
              <a:t> = </a:t>
            </a:r>
            <a:r>
              <a:rPr lang="en-US" dirty="0" err="1"/>
              <a:t>le_outlook.fit_transform</a:t>
            </a:r>
            <a:r>
              <a:rPr lang="en-US" dirty="0"/>
              <a:t>(</a:t>
            </a:r>
            <a:r>
              <a:rPr lang="en-US" dirty="0" err="1"/>
              <a:t>X.Outlook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le_Temperature</a:t>
            </a:r>
            <a:r>
              <a:rPr lang="en-US" dirty="0"/>
              <a:t> = </a:t>
            </a:r>
            <a:r>
              <a:rPr lang="en-US" dirty="0" err="1"/>
              <a:t>LabelEncoder</a:t>
            </a:r>
            <a:r>
              <a:rPr lang="en-US" dirty="0"/>
              <a:t>()</a:t>
            </a:r>
          </a:p>
          <a:p>
            <a:r>
              <a:rPr lang="en-US" dirty="0" err="1"/>
              <a:t>X.Temperature</a:t>
            </a:r>
            <a:r>
              <a:rPr lang="en-US" dirty="0"/>
              <a:t> = </a:t>
            </a:r>
            <a:r>
              <a:rPr lang="en-US" dirty="0" err="1"/>
              <a:t>le_Temperature.fit_transform</a:t>
            </a:r>
            <a:r>
              <a:rPr lang="en-US" dirty="0"/>
              <a:t>(</a:t>
            </a:r>
            <a:r>
              <a:rPr lang="en-US" dirty="0" err="1"/>
              <a:t>X.Temperature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le_Humidity</a:t>
            </a:r>
            <a:r>
              <a:rPr lang="en-US" dirty="0"/>
              <a:t> = </a:t>
            </a:r>
            <a:r>
              <a:rPr lang="en-US" dirty="0" err="1"/>
              <a:t>LabelEncoder</a:t>
            </a:r>
            <a:r>
              <a:rPr lang="en-US" dirty="0"/>
              <a:t>()</a:t>
            </a:r>
          </a:p>
          <a:p>
            <a:r>
              <a:rPr lang="en-US" dirty="0" err="1"/>
              <a:t>X.Humidity</a:t>
            </a:r>
            <a:r>
              <a:rPr lang="en-US" dirty="0"/>
              <a:t> = </a:t>
            </a:r>
            <a:r>
              <a:rPr lang="en-US" dirty="0" err="1"/>
              <a:t>le_Humidity.fit_transform</a:t>
            </a:r>
            <a:r>
              <a:rPr lang="en-US" dirty="0"/>
              <a:t>(</a:t>
            </a:r>
            <a:r>
              <a:rPr lang="en-US" dirty="0" err="1"/>
              <a:t>X.Humidity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le_Windy</a:t>
            </a:r>
            <a:r>
              <a:rPr lang="en-US" dirty="0"/>
              <a:t> = </a:t>
            </a:r>
            <a:r>
              <a:rPr lang="en-US" dirty="0" err="1"/>
              <a:t>LabelEncoder</a:t>
            </a:r>
            <a:r>
              <a:rPr lang="en-US" dirty="0"/>
              <a:t>()</a:t>
            </a:r>
          </a:p>
          <a:p>
            <a:r>
              <a:rPr lang="en-US" dirty="0" err="1"/>
              <a:t>X.Windy</a:t>
            </a:r>
            <a:r>
              <a:rPr lang="en-US" dirty="0"/>
              <a:t> = </a:t>
            </a:r>
            <a:r>
              <a:rPr lang="en-US" dirty="0" err="1"/>
              <a:t>le_Windy.fit_transform</a:t>
            </a:r>
            <a:r>
              <a:rPr lang="en-US" dirty="0"/>
              <a:t>(</a:t>
            </a:r>
            <a:r>
              <a:rPr lang="en-US" dirty="0" err="1"/>
              <a:t>X.Windy</a:t>
            </a:r>
            <a:r>
              <a:rPr lang="en-US" dirty="0"/>
              <a:t>)</a:t>
            </a:r>
          </a:p>
          <a:p>
            <a:r>
              <a:rPr lang="en-US" dirty="0"/>
              <a:t>print("\</a:t>
            </a:r>
            <a:r>
              <a:rPr lang="en-US" dirty="0" err="1"/>
              <a:t>nNow</a:t>
            </a:r>
            <a:r>
              <a:rPr lang="en-US" dirty="0"/>
              <a:t> the Train output is\n", </a:t>
            </a:r>
            <a:r>
              <a:rPr lang="en-US" dirty="0" err="1"/>
              <a:t>X.head</a:t>
            </a:r>
            <a:r>
              <a:rPr lang="en-US" dirty="0"/>
              <a:t>())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le_PlayTennis</a:t>
            </a:r>
            <a:r>
              <a:rPr lang="en-US" dirty="0"/>
              <a:t> = </a:t>
            </a:r>
            <a:r>
              <a:rPr lang="en-US" dirty="0" err="1"/>
              <a:t>LabelEncoder</a:t>
            </a:r>
            <a:r>
              <a:rPr lang="en-US" dirty="0"/>
              <a:t>()</a:t>
            </a:r>
          </a:p>
          <a:p>
            <a:r>
              <a:rPr lang="en-US" dirty="0"/>
              <a:t>y = </a:t>
            </a:r>
            <a:r>
              <a:rPr lang="en-US" dirty="0" err="1"/>
              <a:t>le_PlayTennis.fit_transform</a:t>
            </a:r>
            <a:r>
              <a:rPr lang="en-US" dirty="0"/>
              <a:t>(y)</a:t>
            </a:r>
          </a:p>
          <a:p>
            <a:r>
              <a:rPr lang="en-US" dirty="0"/>
              <a:t>print("\n Now the Train output is\</a:t>
            </a:r>
            <a:r>
              <a:rPr lang="en-US" dirty="0" err="1"/>
              <a:t>n",y</a:t>
            </a:r>
            <a:r>
              <a:rPr lang="en-US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003" y="6190361"/>
            <a:ext cx="1905266" cy="3238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042" y="4251118"/>
            <a:ext cx="2695951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317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4963" y="540327"/>
            <a:ext cx="110212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sklearn.model_selection</a:t>
            </a:r>
            <a:r>
              <a:rPr lang="en-US" dirty="0"/>
              <a:t> import </a:t>
            </a:r>
            <a:r>
              <a:rPr lang="en-US" dirty="0" err="1"/>
              <a:t>train_test_split</a:t>
            </a:r>
            <a:endParaRPr lang="en-US" dirty="0"/>
          </a:p>
          <a:p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X_test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, </a:t>
            </a:r>
            <a:r>
              <a:rPr lang="en-US" dirty="0" err="1"/>
              <a:t>y_test</a:t>
            </a:r>
            <a:r>
              <a:rPr lang="en-US" dirty="0"/>
              <a:t> = </a:t>
            </a:r>
            <a:r>
              <a:rPr lang="en-US" dirty="0" err="1"/>
              <a:t>train_test_split</a:t>
            </a:r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/>
              <a:t>, </a:t>
            </a:r>
            <a:r>
              <a:rPr lang="en-US" dirty="0" err="1"/>
              <a:t>test_size</a:t>
            </a:r>
            <a:r>
              <a:rPr lang="en-US" dirty="0"/>
              <a:t> = 0.20)</a:t>
            </a:r>
          </a:p>
          <a:p>
            <a:endParaRPr lang="en-US" dirty="0"/>
          </a:p>
          <a:p>
            <a:r>
              <a:rPr lang="en-US" dirty="0"/>
              <a:t>classifier = </a:t>
            </a:r>
            <a:r>
              <a:rPr lang="en-US" dirty="0" err="1"/>
              <a:t>GaussianNB</a:t>
            </a:r>
            <a:r>
              <a:rPr lang="en-US" dirty="0"/>
              <a:t>()</a:t>
            </a:r>
          </a:p>
          <a:p>
            <a:r>
              <a:rPr lang="en-US" dirty="0" err="1"/>
              <a:t>classifier.fit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sklearn.metrics</a:t>
            </a:r>
            <a:r>
              <a:rPr lang="en-US" dirty="0"/>
              <a:t> import </a:t>
            </a:r>
            <a:r>
              <a:rPr lang="en-US" dirty="0" err="1"/>
              <a:t>accuracy_score</a:t>
            </a:r>
            <a:endParaRPr lang="en-US" dirty="0"/>
          </a:p>
          <a:p>
            <a:r>
              <a:rPr lang="en-US" dirty="0"/>
              <a:t>print("Accuracy is:", </a:t>
            </a:r>
            <a:r>
              <a:rPr lang="en-US" dirty="0" err="1"/>
              <a:t>accuracy_score</a:t>
            </a:r>
            <a:r>
              <a:rPr lang="en-US" dirty="0"/>
              <a:t>(</a:t>
            </a:r>
            <a:r>
              <a:rPr lang="en-US" dirty="0" err="1"/>
              <a:t>classifier.predict</a:t>
            </a:r>
            <a:r>
              <a:rPr lang="en-US" dirty="0"/>
              <a:t>(</a:t>
            </a:r>
            <a:r>
              <a:rPr lang="en-US" dirty="0" err="1"/>
              <a:t>X_test</a:t>
            </a:r>
            <a:r>
              <a:rPr lang="en-US" dirty="0"/>
              <a:t>), </a:t>
            </a:r>
            <a:r>
              <a:rPr lang="en-US" dirty="0" err="1"/>
              <a:t>y_test</a:t>
            </a:r>
            <a:r>
              <a:rPr lang="en-US" dirty="0"/>
              <a:t>))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396" y="3302113"/>
            <a:ext cx="2124371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239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843</Words>
  <Application>Microsoft Office PowerPoint</Application>
  <PresentationFormat>Widescreen</PresentationFormat>
  <Paragraphs>131</Paragraphs>
  <Slides>97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98" baseType="lpstr">
      <vt:lpstr>Office Theme</vt:lpstr>
      <vt:lpstr>Chapter 6 Decision Tree Learning </vt:lpstr>
      <vt:lpstr>Decision Tree Learning Model</vt:lpstr>
      <vt:lpstr>PowerPoint Presentation</vt:lpstr>
      <vt:lpstr>Structure of a Decision Tree</vt:lpstr>
      <vt:lpstr>PowerPoint Presentation</vt:lpstr>
      <vt:lpstr>Structure of a Decision Tree</vt:lpstr>
      <vt:lpstr>Advantages of Decision Trees</vt:lpstr>
      <vt:lpstr>Disadvantages of Decision Trees</vt:lpstr>
      <vt:lpstr>PowerPoint Presentation</vt:lpstr>
      <vt:lpstr>PowerPoint Presentation</vt:lpstr>
      <vt:lpstr>Fundamentals of Entropy</vt:lpstr>
      <vt:lpstr>General Algorithm for Decision Trees</vt:lpstr>
      <vt:lpstr>Decision Tree Induction Algorithms</vt:lpstr>
      <vt:lpstr>ID3 Tree Construction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C4.5 Construction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 and Regression Trees Construction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Validating and Pruning of Decision Trees</vt:lpstr>
      <vt:lpstr>Chapter 8 -Bayesian Learning</vt:lpstr>
      <vt:lpstr>Probability based learning  </vt:lpstr>
      <vt:lpstr>Fundamentals of Bayes Theorem</vt:lpstr>
      <vt:lpstr>Classification Using Bayes Model</vt:lpstr>
      <vt:lpstr>Maximum A Posteriori (MAP) Hypothesis, hMAP</vt:lpstr>
      <vt:lpstr>Maximum Likelihood (ML) Hypothesis, hML</vt:lpstr>
      <vt:lpstr>PowerPoint Presentation</vt:lpstr>
      <vt:lpstr>Naïve Bayes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Brute Force Bayes Algorithm</vt:lpstr>
      <vt:lpstr>Bayes Optimal Classifier</vt:lpstr>
      <vt:lpstr>Gibbs Algorithm</vt:lpstr>
      <vt:lpstr>Naïve Bayes Algorithm For Continuous Attributes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Popular Types of Naive Bayes Classifiers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6 Decision Tree Learning </dc:title>
  <dc:creator>Microsoft account</dc:creator>
  <cp:lastModifiedBy>kushalsajjan13@gmail.com</cp:lastModifiedBy>
  <cp:revision>23</cp:revision>
  <dcterms:created xsi:type="dcterms:W3CDTF">2024-06-06T06:56:48Z</dcterms:created>
  <dcterms:modified xsi:type="dcterms:W3CDTF">2024-06-30T09:35:38Z</dcterms:modified>
</cp:coreProperties>
</file>